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56" r:id="rId2"/>
    <p:sldId id="310" r:id="rId3"/>
    <p:sldId id="271" r:id="rId4"/>
    <p:sldId id="275" r:id="rId5"/>
    <p:sldId id="284" r:id="rId6"/>
    <p:sldId id="285" r:id="rId7"/>
    <p:sldId id="287" r:id="rId8"/>
    <p:sldId id="288" r:id="rId9"/>
    <p:sldId id="289" r:id="rId10"/>
    <p:sldId id="290" r:id="rId11"/>
    <p:sldId id="293" r:id="rId12"/>
    <p:sldId id="291" r:id="rId13"/>
    <p:sldId id="292" r:id="rId14"/>
    <p:sldId id="32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8" r:id="rId25"/>
    <p:sldId id="296" r:id="rId26"/>
    <p:sldId id="314" r:id="rId27"/>
    <p:sldId id="297" r:id="rId28"/>
    <p:sldId id="315" r:id="rId29"/>
    <p:sldId id="304" r:id="rId30"/>
    <p:sldId id="298" r:id="rId31"/>
    <p:sldId id="299" r:id="rId32"/>
    <p:sldId id="300" r:id="rId33"/>
    <p:sldId id="305" r:id="rId34"/>
    <p:sldId id="306" r:id="rId35"/>
    <p:sldId id="307" r:id="rId36"/>
    <p:sldId id="308" r:id="rId37"/>
    <p:sldId id="311" r:id="rId38"/>
    <p:sldId id="31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  <p14:sldId id="310"/>
            <p14:sldId id="271"/>
            <p14:sldId id="275"/>
          </p14:sldIdLst>
        </p14:section>
        <p14:section name="Design, Morph, Annotate, Work Together, Tell Me" id="{B9B51309-D148-4332-87C2-07BE32FBCA3B}">
          <p14:sldIdLst>
            <p14:sldId id="284"/>
            <p14:sldId id="285"/>
            <p14:sldId id="287"/>
            <p14:sldId id="288"/>
            <p14:sldId id="289"/>
            <p14:sldId id="290"/>
            <p14:sldId id="293"/>
            <p14:sldId id="291"/>
            <p14:sldId id="292"/>
            <p14:sldId id="32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8"/>
            <p14:sldId id="296"/>
            <p14:sldId id="314"/>
            <p14:sldId id="297"/>
            <p14:sldId id="315"/>
            <p14:sldId id="304"/>
            <p14:sldId id="298"/>
            <p14:sldId id="299"/>
            <p14:sldId id="300"/>
            <p14:sldId id="305"/>
            <p14:sldId id="306"/>
            <p14:sldId id="307"/>
            <p14:sldId id="308"/>
            <p14:sldId id="311"/>
            <p14:sldId id="313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FF00FF"/>
    <a:srgbClr val="D24726"/>
    <a:srgbClr val="130104"/>
    <a:srgbClr val="130102"/>
    <a:srgbClr val="FF9B45"/>
    <a:srgbClr val="404040"/>
    <a:srgbClr val="F8CFB6"/>
    <a:srgbClr val="F8CAB6"/>
    <a:srgbClr val="9239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5/6/2023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shopify.com/blog/mrbeast-business-backst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fluencermarketinghub.com/youtube-money-calculator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289660/youtube-us-net-advertising-revenue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7179" y="2004874"/>
            <a:ext cx="7688246" cy="2387600"/>
          </a:xfrm>
        </p:spPr>
        <p:txBody>
          <a:bodyPr anchor="ctr" anchorCtr="0">
            <a:noAutofit/>
          </a:bodyPr>
          <a:lstStyle/>
          <a:p>
            <a:r>
              <a:rPr lang="en-GB" sz="9600" dirty="0">
                <a:solidFill>
                  <a:schemeClr val="bg1"/>
                </a:solidFill>
                <a:latin typeface="Gabriola" panose="04040605051002020D02" pitchFamily="82" charset="0"/>
              </a:rPr>
              <a:t>YouTube</a:t>
            </a:r>
            <a:br>
              <a:rPr lang="en-GB" sz="9600" dirty="0">
                <a:solidFill>
                  <a:schemeClr val="bg1"/>
                </a:solidFill>
                <a:latin typeface="Gabriola" panose="04040605051002020D02" pitchFamily="82" charset="0"/>
              </a:rPr>
            </a:br>
            <a:r>
              <a:rPr lang="en-GB" sz="9600" dirty="0">
                <a:solidFill>
                  <a:schemeClr val="bg1"/>
                </a:solidFill>
                <a:latin typeface="Gabriola" panose="04040605051002020D02" pitchFamily="82" charset="0"/>
              </a:rPr>
              <a:t>Business model</a:t>
            </a:r>
            <a:endParaRPr lang="en-US" sz="9600" dirty="0">
              <a:solidFill>
                <a:schemeClr val="bg1"/>
              </a:solidFill>
              <a:latin typeface="Gabriola" panose="04040605051002020D02" pitchFamily="82" charset="0"/>
            </a:endParaRPr>
          </a:p>
        </p:txBody>
      </p:sp>
      <p:pic>
        <p:nvPicPr>
          <p:cNvPr id="5" name="Content Placeholder 4" descr="Presentation with media with solid fill">
            <a:extLst>
              <a:ext uri="{FF2B5EF4-FFF2-40B4-BE49-F238E27FC236}">
                <a16:creationId xmlns="" xmlns:a16="http://schemas.microsoft.com/office/drawing/2014/main" id="{1E23FC16-C56A-207F-9CE3-2915A6AB6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0479" y="1871624"/>
            <a:ext cx="2751703" cy="26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9E81A3-C1E2-0449-512B-F40F5A06A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0851088" cy="640080"/>
          </a:xfrm>
        </p:spPr>
        <p:txBody>
          <a:bodyPr>
            <a:normAutofit/>
          </a:bodyPr>
          <a:lstStyle/>
          <a:p>
            <a:r>
              <a:rPr lang="en-GB" dirty="0"/>
              <a:t>Continued..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32218450-27DF-EA4F-2A9E-2A1A03EC4E6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72736" y="2427618"/>
            <a:ext cx="6464732" cy="3875303"/>
          </a:xfr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6F5B5C9-17B4-33FD-9F17-F805D5DB338E}"/>
              </a:ext>
            </a:extLst>
          </p:cNvPr>
          <p:cNvSpPr txBox="1"/>
          <p:nvPr/>
        </p:nvSpPr>
        <p:spPr>
          <a:xfrm>
            <a:off x="423552" y="1417303"/>
            <a:ext cx="110286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dirty="0">
                <a:solidFill>
                  <a:srgbClr val="0A0A0A"/>
                </a:solidFill>
                <a:effectLst/>
              </a:rPr>
              <a:t>The subscription cost to join YouTube Red is </a:t>
            </a:r>
            <a:r>
              <a:rPr lang="en-GB" sz="2400" b="1" i="0" dirty="0">
                <a:solidFill>
                  <a:srgbClr val="FF0000"/>
                </a:solidFill>
                <a:effectLst/>
              </a:rPr>
              <a:t>$11.99 </a:t>
            </a:r>
            <a:r>
              <a:rPr lang="en-GB" sz="2400" b="0" i="0" dirty="0">
                <a:solidFill>
                  <a:srgbClr val="0A0A0A"/>
                </a:solidFill>
                <a:effectLst/>
              </a:rPr>
              <a:t>per month in the USA but it differs for different countries</a:t>
            </a:r>
            <a:r>
              <a:rPr lang="en-GB" sz="1800" b="0" i="0" dirty="0">
                <a:solidFill>
                  <a:srgbClr val="0A0A0A"/>
                </a:solidFill>
                <a:effectLst/>
                <a:latin typeface="Roboto" panose="02000000000000000000" pitchFamily="2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50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0B5571-ED5B-EF54-DC47-EB8B90747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A0A0A"/>
                </a:solidFill>
                <a:effectLst/>
                <a:latin typeface="Roboto" panose="02000000000000000000" pitchFamily="2" charset="0"/>
              </a:rPr>
              <a:t>Affiliate 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128BE65-6FE6-641C-A507-DD8911FC24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740205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solidFill>
                  <a:srgbClr val="0A0A0A"/>
                </a:solidFill>
              </a:rPr>
              <a:t>creators can include affiliate links in their </a:t>
            </a:r>
            <a:r>
              <a:rPr lang="en-US" sz="2400" b="1" dirty="0">
                <a:solidFill>
                  <a:srgbClr val="0A0A0A"/>
                </a:solidFill>
              </a:rPr>
              <a:t>video descriptions </a:t>
            </a:r>
            <a:r>
              <a:rPr lang="en-US" sz="2400" dirty="0">
                <a:solidFill>
                  <a:srgbClr val="0A0A0A"/>
                </a:solidFill>
              </a:rPr>
              <a:t>or on their channel pages. When viewers click on these links and make a purchase, the affiliate (in this case, YouTube) earns a </a:t>
            </a:r>
            <a:r>
              <a:rPr lang="en-US" sz="2400" b="1" dirty="0">
                <a:solidFill>
                  <a:srgbClr val="FF0000"/>
                </a:solidFill>
              </a:rPr>
              <a:t>commission on the sale</a:t>
            </a:r>
            <a:r>
              <a:rPr lang="en-US" sz="2400" dirty="0">
                <a:solidFill>
                  <a:srgbClr val="0A0A0A"/>
                </a:solidFill>
              </a:rPr>
              <a:t>. </a:t>
            </a:r>
            <a:endParaRPr lang="en-GB" sz="2400" b="0" i="0" dirty="0" smtClean="0">
              <a:solidFill>
                <a:srgbClr val="0A0A0A"/>
              </a:solidFill>
              <a:effectLst/>
            </a:endParaRPr>
          </a:p>
          <a:p>
            <a:r>
              <a:rPr lang="en-GB" sz="2400" b="0" i="0" dirty="0" smtClean="0">
                <a:solidFill>
                  <a:srgbClr val="0A0A0A"/>
                </a:solidFill>
                <a:effectLst/>
              </a:rPr>
              <a:t>These </a:t>
            </a:r>
            <a:r>
              <a:rPr lang="en-GB" sz="2400" b="0" i="0" dirty="0">
                <a:solidFill>
                  <a:srgbClr val="0A0A0A"/>
                </a:solidFill>
                <a:effectLst/>
              </a:rPr>
              <a:t>products link to the </a:t>
            </a:r>
            <a:r>
              <a:rPr lang="en-GB" sz="2400" b="1" i="0" dirty="0">
                <a:solidFill>
                  <a:srgbClr val="0A0A0A"/>
                </a:solidFill>
                <a:effectLst/>
              </a:rPr>
              <a:t>affiliate partners </a:t>
            </a:r>
            <a:r>
              <a:rPr lang="en-GB" sz="2400" b="0" i="0" dirty="0">
                <a:solidFill>
                  <a:srgbClr val="0A0A0A"/>
                </a:solidFill>
                <a:effectLst/>
              </a:rPr>
              <a:t>which pay a commission to YouTube if you buy their products.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39496" y="4245428"/>
            <a:ext cx="4611188" cy="1015"/>
          </a:xfrm>
          <a:prstGeom prst="line">
            <a:avLst/>
          </a:prstGeom>
          <a:ln w="28575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026" name="Picture 2" descr="How to Improve Your Affiliate Marketing with YouTube | Easy Affili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180" y="2079388"/>
            <a:ext cx="6463423" cy="311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91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46C2AC-E5BC-4370-C508-C95CD766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A0A0A"/>
                </a:solidFill>
                <a:effectLst/>
                <a:latin typeface="Roboto" panose="02000000000000000000" pitchFamily="2" charset="0"/>
              </a:rPr>
              <a:t>Channel Membership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9D0294-DB84-B05B-520F-D9FD5315EE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3884" y="1577649"/>
            <a:ext cx="8276031" cy="4950151"/>
          </a:xfrm>
        </p:spPr>
        <p:txBody>
          <a:bodyPr>
            <a:noAutofit/>
          </a:bodyPr>
          <a:lstStyle/>
          <a:p>
            <a:r>
              <a:rPr lang="en-US" sz="1800" b="1" dirty="0"/>
              <a:t>Custom badges and </a:t>
            </a:r>
            <a:r>
              <a:rPr lang="en-US" sz="1800" b="1" dirty="0" err="1" smtClean="0"/>
              <a:t>emojis</a:t>
            </a:r>
            <a:r>
              <a:rPr lang="en-US" sz="1800" b="1" dirty="0" smtClean="0"/>
              <a:t>:</a:t>
            </a:r>
          </a:p>
          <a:p>
            <a:r>
              <a:rPr lang="en-US" sz="1800" b="1" dirty="0" smtClean="0"/>
              <a:t>Exclusive </a:t>
            </a:r>
            <a:r>
              <a:rPr lang="en-US" sz="1800" b="1" dirty="0"/>
              <a:t>content: </a:t>
            </a:r>
            <a:endParaRPr lang="en-US" sz="1800" b="1" dirty="0" smtClean="0"/>
          </a:p>
          <a:p>
            <a:r>
              <a:rPr lang="en-US" sz="1800" b="1" dirty="0" smtClean="0"/>
              <a:t>Merchandise </a:t>
            </a:r>
            <a:r>
              <a:rPr lang="en-US" sz="1800" b="1" dirty="0"/>
              <a:t>discounts: </a:t>
            </a:r>
            <a:endParaRPr lang="en-US" sz="1800" b="1" dirty="0" smtClean="0"/>
          </a:p>
          <a:p>
            <a:r>
              <a:rPr lang="en-GB" sz="1800" b="0" i="0" dirty="0" smtClean="0">
                <a:solidFill>
                  <a:srgbClr val="0A0A0A"/>
                </a:solidFill>
                <a:effectLst/>
              </a:rPr>
              <a:t>It </a:t>
            </a:r>
            <a:r>
              <a:rPr lang="en-GB" sz="1800" b="0" i="0" dirty="0">
                <a:solidFill>
                  <a:srgbClr val="0A0A0A"/>
                </a:solidFill>
                <a:effectLst/>
              </a:rPr>
              <a:t>allows the creator to offer special perks like </a:t>
            </a:r>
            <a:r>
              <a:rPr lang="en-GB" sz="1800" b="1" i="0" dirty="0">
                <a:solidFill>
                  <a:srgbClr val="0A0A0A"/>
                </a:solidFill>
                <a:effectLst/>
              </a:rPr>
              <a:t>merchandise</a:t>
            </a:r>
            <a:r>
              <a:rPr lang="en-GB" sz="1800" b="0" i="0" dirty="0">
                <a:solidFill>
                  <a:srgbClr val="0A0A0A"/>
                </a:solidFill>
                <a:effectLst/>
              </a:rPr>
              <a:t>, </a:t>
            </a:r>
            <a:r>
              <a:rPr lang="en-GB" sz="1800" b="1" i="0" dirty="0">
                <a:solidFill>
                  <a:srgbClr val="0A0A0A"/>
                </a:solidFill>
                <a:effectLst/>
              </a:rPr>
              <a:t>offers,</a:t>
            </a:r>
            <a:r>
              <a:rPr lang="en-GB" sz="1800" b="0" i="0" dirty="0">
                <a:solidFill>
                  <a:srgbClr val="0A0A0A"/>
                </a:solidFill>
                <a:effectLst/>
              </a:rPr>
              <a:t> and </a:t>
            </a:r>
            <a:r>
              <a:rPr lang="en-GB" sz="1800" b="1" i="0" dirty="0">
                <a:solidFill>
                  <a:srgbClr val="0A0A0A"/>
                </a:solidFill>
                <a:effectLst/>
              </a:rPr>
              <a:t>discounts</a:t>
            </a:r>
            <a:r>
              <a:rPr lang="en-GB" sz="1800" b="0" i="0" dirty="0">
                <a:solidFill>
                  <a:srgbClr val="0A0A0A"/>
                </a:solidFill>
                <a:effectLst/>
              </a:rPr>
              <a:t> of of</a:t>
            </a:r>
            <a:r>
              <a:rPr lang="en-GB" sz="1800" b="1" dirty="0">
                <a:solidFill>
                  <a:srgbClr val="FF0000"/>
                </a:solidFill>
              </a:rPr>
              <a:t>$4.99/month </a:t>
            </a:r>
            <a:r>
              <a:rPr lang="en-GB" sz="1800" b="0" i="0" dirty="0" err="1">
                <a:solidFill>
                  <a:srgbClr val="0A0A0A"/>
                </a:solidFill>
                <a:effectLst/>
              </a:rPr>
              <a:t>ficial</a:t>
            </a:r>
            <a:r>
              <a:rPr lang="en-GB" sz="1800" b="0" i="0" dirty="0">
                <a:solidFill>
                  <a:srgbClr val="0A0A0A"/>
                </a:solidFill>
                <a:effectLst/>
              </a:rPr>
              <a:t> products, etc. to the subscribers who pay (different for different countries).</a:t>
            </a:r>
          </a:p>
          <a:p>
            <a:pPr algn="l"/>
            <a:r>
              <a:rPr lang="en-GB" sz="1800" b="0" i="0" dirty="0">
                <a:solidFill>
                  <a:srgbClr val="0A0A0A"/>
                </a:solidFill>
                <a:effectLst/>
              </a:rPr>
              <a:t>YouTube keeps </a:t>
            </a:r>
            <a:r>
              <a:rPr lang="en-GB" sz="1800" b="1" i="0" dirty="0">
                <a:solidFill>
                  <a:srgbClr val="00B050"/>
                </a:solidFill>
                <a:effectLst/>
              </a:rPr>
              <a:t>30%</a:t>
            </a:r>
            <a:r>
              <a:rPr lang="en-GB" sz="1800" b="0" i="0" dirty="0">
                <a:solidFill>
                  <a:srgbClr val="0A0A0A"/>
                </a:solidFill>
                <a:effectLst/>
              </a:rPr>
              <a:t> of the membership fee paid by the subscriber.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7BD8A52-E026-6CC5-E18B-0F8FB584F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07" t="6994" r="67360" b="2073"/>
          <a:stretch/>
        </p:blipFill>
        <p:spPr>
          <a:xfrm>
            <a:off x="8859915" y="1176111"/>
            <a:ext cx="2192786" cy="54341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5071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15A25D-D46B-2DBE-3BCD-D0B5FDA23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A0A0A"/>
                </a:solidFill>
                <a:effectLst/>
                <a:latin typeface="Roboto" panose="02000000000000000000" pitchFamily="2" charset="0"/>
              </a:rPr>
              <a:t>YouTube TV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AB1F8E-DDF2-F546-DD6B-83B4B79438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5674873" cy="4805395"/>
          </a:xfrm>
        </p:spPr>
        <p:txBody>
          <a:bodyPr>
            <a:normAutofit/>
          </a:bodyPr>
          <a:lstStyle/>
          <a:p>
            <a:r>
              <a:rPr lang="en-GB" sz="1800" b="1" i="0" u="none" strike="noStrike" dirty="0" smtClean="0">
                <a:solidFill>
                  <a:srgbClr val="BE1E2D"/>
                </a:solidFill>
                <a:effectLst/>
              </a:rPr>
              <a:t>YouTube TV</a:t>
            </a:r>
            <a:r>
              <a:rPr lang="en-GB" sz="1800" b="0" i="0" dirty="0" smtClean="0">
                <a:solidFill>
                  <a:srgbClr val="0A0A0A"/>
                </a:solidFill>
                <a:effectLst/>
              </a:rPr>
              <a:t> is a US-exclusive live TV streaming service and offers </a:t>
            </a:r>
            <a:r>
              <a:rPr lang="en-US" sz="1800" b="1" dirty="0">
                <a:solidFill>
                  <a:srgbClr val="0A0A0A"/>
                </a:solidFill>
              </a:rPr>
              <a:t>broadcast networks</a:t>
            </a:r>
            <a:r>
              <a:rPr lang="en-US" sz="1800" dirty="0">
                <a:solidFill>
                  <a:srgbClr val="0A0A0A"/>
                </a:solidFill>
              </a:rPr>
              <a:t>, </a:t>
            </a:r>
            <a:r>
              <a:rPr lang="en-US" sz="1800" b="1" dirty="0">
                <a:solidFill>
                  <a:srgbClr val="0A0A0A"/>
                </a:solidFill>
              </a:rPr>
              <a:t>cable networks</a:t>
            </a:r>
            <a:r>
              <a:rPr lang="en-US" sz="1800" dirty="0">
                <a:solidFill>
                  <a:srgbClr val="0A0A0A"/>
                </a:solidFill>
              </a:rPr>
              <a:t>, </a:t>
            </a:r>
            <a:r>
              <a:rPr lang="en-US" sz="1800" dirty="0" smtClean="0">
                <a:solidFill>
                  <a:srgbClr val="0A0A0A"/>
                </a:solidFill>
              </a:rPr>
              <a:t>and.</a:t>
            </a:r>
            <a:endParaRPr lang="en-US" sz="1800" dirty="0">
              <a:solidFill>
                <a:srgbClr val="0A0A0A"/>
              </a:solidFill>
            </a:endParaRPr>
          </a:p>
          <a:p>
            <a:r>
              <a:rPr lang="en-GB" sz="1800" dirty="0" smtClean="0">
                <a:solidFill>
                  <a:srgbClr val="0A0A0A"/>
                </a:solidFill>
              </a:rPr>
              <a:t>It</a:t>
            </a:r>
            <a:r>
              <a:rPr lang="en-GB" sz="1800" b="0" i="0" dirty="0" smtClean="0">
                <a:solidFill>
                  <a:srgbClr val="0A0A0A"/>
                </a:solidFill>
                <a:effectLst/>
              </a:rPr>
              <a:t> is a </a:t>
            </a:r>
            <a:r>
              <a:rPr lang="en-GB" sz="1800" b="1" i="0" dirty="0" smtClean="0">
                <a:solidFill>
                  <a:srgbClr val="0A0A0A"/>
                </a:solidFill>
                <a:effectLst/>
              </a:rPr>
              <a:t>subscription-based </a:t>
            </a:r>
            <a:r>
              <a:rPr lang="en-GB" sz="1800" b="1" i="0" dirty="0" err="1" smtClean="0">
                <a:solidFill>
                  <a:srgbClr val="0A0A0A"/>
                </a:solidFill>
                <a:effectLst/>
              </a:rPr>
              <a:t>servi</a:t>
            </a:r>
            <a:r>
              <a:rPr lang="en-US" sz="1800" b="1" dirty="0" err="1" smtClean="0">
                <a:solidFill>
                  <a:srgbClr val="0A0A0A"/>
                </a:solidFill>
              </a:rPr>
              <a:t>ce</a:t>
            </a:r>
            <a:r>
              <a:rPr lang="en-US" sz="1800" b="1" dirty="0" smtClean="0">
                <a:solidFill>
                  <a:srgbClr val="0A0A0A"/>
                </a:solidFill>
              </a:rPr>
              <a:t> </a:t>
            </a:r>
            <a:r>
              <a:rPr lang="en-GB" sz="1800" b="0" i="0" dirty="0" smtClean="0">
                <a:solidFill>
                  <a:srgbClr val="0A0A0A"/>
                </a:solidFill>
                <a:effectLst/>
              </a:rPr>
              <a:t>and is expanding at a fast rate.</a:t>
            </a:r>
          </a:p>
          <a:p>
            <a:pPr algn="l"/>
            <a:r>
              <a:rPr lang="en-GB" sz="1800" b="0" i="0" dirty="0" smtClean="0">
                <a:solidFill>
                  <a:srgbClr val="0A0A0A"/>
                </a:solidFill>
                <a:effectLst/>
              </a:rPr>
              <a:t>It </a:t>
            </a:r>
            <a:r>
              <a:rPr lang="en-GB" sz="1800" b="0" i="0" dirty="0">
                <a:solidFill>
                  <a:srgbClr val="0A0A0A"/>
                </a:solidFill>
                <a:effectLst/>
              </a:rPr>
              <a:t>costs </a:t>
            </a:r>
            <a:r>
              <a:rPr lang="en-GB" sz="1800" b="1" i="0" dirty="0">
                <a:solidFill>
                  <a:srgbClr val="00B050"/>
                </a:solidFill>
                <a:effectLst/>
              </a:rPr>
              <a:t>$49.99/month</a:t>
            </a:r>
            <a:r>
              <a:rPr lang="en-GB" sz="1800" b="0" i="0" dirty="0">
                <a:solidFill>
                  <a:srgbClr val="0A0A0A"/>
                </a:solidFill>
                <a:effectLst/>
              </a:rPr>
              <a:t> and lets you stream from over </a:t>
            </a:r>
            <a:r>
              <a:rPr lang="en-GB" sz="1800" b="1" i="0" dirty="0">
                <a:solidFill>
                  <a:srgbClr val="00B050"/>
                </a:solidFill>
                <a:effectLst/>
              </a:rPr>
              <a:t>70 networks</a:t>
            </a:r>
            <a:r>
              <a:rPr lang="en-GB" sz="1800" b="0" i="0" dirty="0">
                <a:solidFill>
                  <a:srgbClr val="0A0A0A"/>
                </a:solidFill>
                <a:effectLst/>
              </a:rPr>
              <a:t>.</a:t>
            </a:r>
          </a:p>
          <a:p>
            <a:r>
              <a:rPr lang="en-GB" sz="1900" dirty="0"/>
              <a:t>60 Days In | YouTube TV (</a:t>
            </a:r>
            <a:r>
              <a:rPr lang="en-GB" sz="1900" b="1" dirty="0">
                <a:solidFill>
                  <a:srgbClr val="FF0000"/>
                </a:solidFill>
              </a:rPr>
              <a:t>Free Trial</a:t>
            </a:r>
            <a:r>
              <a:rPr lang="en-GB" sz="1900" dirty="0"/>
              <a:t>)</a:t>
            </a:r>
            <a:endParaRPr lang="en-GB" sz="1900" b="0" i="0" dirty="0">
              <a:solidFill>
                <a:srgbClr val="0A0A0A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962F3BD-419E-6F14-F4F0-6B340AD53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849" y="2112784"/>
            <a:ext cx="4272307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5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/>
          <p:cNvSpPr txBox="1">
            <a:spLocks/>
          </p:cNvSpPr>
          <p:nvPr/>
        </p:nvSpPr>
        <p:spPr>
          <a:xfrm>
            <a:off x="1118587" y="2292657"/>
            <a:ext cx="5415378" cy="1968623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2000"/>
              </a:spcAft>
              <a:buNone/>
            </a:pPr>
            <a:r>
              <a:rPr lang="en-GB" sz="4800" i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volini" panose="020B0502040204020203" pitchFamily="66" charset="0"/>
                <a:cs typeface="Cavolini" panose="020B0502040204020203" pitchFamily="66" charset="0"/>
              </a:rPr>
              <a:t>How to </a:t>
            </a:r>
            <a:r>
              <a:rPr lang="en-GB" sz="4800" i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volini" panose="020B0502040204020203" pitchFamily="66" charset="0"/>
                <a:cs typeface="Cavolini" panose="020B0502040204020203" pitchFamily="66" charset="0"/>
              </a:rPr>
              <a:t>Create</a:t>
            </a:r>
            <a:r>
              <a:rPr lang="en-GB" sz="4800" i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volini" panose="020B0502040204020203" pitchFamily="66" charset="0"/>
                <a:cs typeface="Cavolini" panose="020B0502040204020203" pitchFamily="66" charset="0"/>
              </a:rPr>
              <a:t> a Channel?</a:t>
            </a:r>
            <a:endParaRPr lang="en-GB" sz="2400" i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volini" panose="020B0502040204020203"/>
              <a:cs typeface="Cavolini" panose="020B0502040204020203" pitchFamily="66" charset="0"/>
            </a:endParaRP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="" xmlns:a16="http://schemas.microsoft.com/office/drawing/2014/main" id="{F7B062BF-E959-2766-27CD-821F1E50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965" y="1256826"/>
            <a:ext cx="4767309" cy="47746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19AA0F-9B3F-F13F-ED1D-7C1E3AAE9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50" y="803092"/>
            <a:ext cx="11162900" cy="50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1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46C2AC-E5BC-4370-C508-C95CD766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A0A0A"/>
                </a:solidFill>
                <a:latin typeface="Roboto" panose="02000000000000000000" pitchFamily="2" charset="0"/>
              </a:rPr>
              <a:t>4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9D0294-DB84-B05B-520F-D9FD5315EE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3884" y="1577649"/>
            <a:ext cx="5586097" cy="4950151"/>
          </a:xfrm>
        </p:spPr>
        <p:txBody>
          <a:bodyPr>
            <a:noAutofit/>
          </a:bodyPr>
          <a:lstStyle/>
          <a:p>
            <a:r>
              <a:rPr lang="en-US" sz="2800" dirty="0" smtClean="0"/>
              <a:t>How </a:t>
            </a:r>
            <a:r>
              <a:rPr lang="en-US" sz="2800" dirty="0"/>
              <a:t>to create channel</a:t>
            </a:r>
            <a:r>
              <a:rPr lang="en-US" sz="2800" dirty="0" smtClean="0"/>
              <a:t>?</a:t>
            </a:r>
          </a:p>
          <a:p>
            <a:r>
              <a:rPr lang="en-US" sz="2800" dirty="0" smtClean="0"/>
              <a:t> </a:t>
            </a:r>
            <a:r>
              <a:rPr lang="en-US" sz="2800" dirty="0"/>
              <a:t>How to fix settings? </a:t>
            </a:r>
            <a:endParaRPr lang="en-US" sz="2800" dirty="0" smtClean="0"/>
          </a:p>
          <a:p>
            <a:r>
              <a:rPr lang="en-US" sz="2800" dirty="0" smtClean="0"/>
              <a:t>How </a:t>
            </a:r>
            <a:r>
              <a:rPr lang="en-US" sz="2800" dirty="0"/>
              <a:t>to customize channel? </a:t>
            </a:r>
            <a:endParaRPr lang="en-US" sz="2800" dirty="0" smtClean="0"/>
          </a:p>
          <a:p>
            <a:r>
              <a:rPr lang="en-US" sz="2800" dirty="0" smtClean="0"/>
              <a:t>How </a:t>
            </a:r>
            <a:r>
              <a:rPr lang="en-US" sz="2800" dirty="0"/>
              <a:t>to verify channel? </a:t>
            </a:r>
            <a:endParaRPr lang="en-US" sz="2800" dirty="0" smtClean="0"/>
          </a:p>
          <a:p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14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46C2AC-E5BC-4370-C508-C95CD766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A0A0A"/>
                </a:solidFill>
                <a:latin typeface="Roboto" panose="02000000000000000000" pitchFamily="2" charset="0"/>
              </a:rPr>
              <a:t>How to create channel?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9D0294-DB84-B05B-520F-D9FD5315EE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3884" y="1577649"/>
            <a:ext cx="5586097" cy="4950151"/>
          </a:xfrm>
        </p:spPr>
        <p:txBody>
          <a:bodyPr>
            <a:noAutofit/>
          </a:bodyPr>
          <a:lstStyle/>
          <a:p>
            <a:r>
              <a:rPr lang="en-US" sz="2800" dirty="0" smtClean="0"/>
              <a:t>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44" y="1427311"/>
            <a:ext cx="8294223" cy="480159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DC27C570-DFE6-4A48-4B1B-667E915641CA}"/>
              </a:ext>
            </a:extLst>
          </p:cNvPr>
          <p:cNvSpPr/>
          <p:nvPr/>
        </p:nvSpPr>
        <p:spPr>
          <a:xfrm>
            <a:off x="6169981" y="2370909"/>
            <a:ext cx="2268625" cy="51598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202091" y="2858580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 Black" panose="020B0A04020102020204" pitchFamily="34" charset="0"/>
              </a:rPr>
              <a:t>Sign in</a:t>
            </a:r>
            <a:endParaRPr lang="en-US" b="1" dirty="0">
              <a:latin typeface="Arial Black" panose="020B0A04020102020204" pitchFamily="34" charset="0"/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9731829" y="3227912"/>
            <a:ext cx="1384663" cy="67926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Rectangle: Rounded Corners 7">
            <a:extLst>
              <a:ext uri="{FF2B5EF4-FFF2-40B4-BE49-F238E27FC236}">
                <a16:creationId xmlns="" xmlns:a16="http://schemas.microsoft.com/office/drawing/2014/main" id="{DC27C570-DFE6-4A48-4B1B-667E915641CA}"/>
              </a:ext>
            </a:extLst>
          </p:cNvPr>
          <p:cNvSpPr/>
          <p:nvPr/>
        </p:nvSpPr>
        <p:spPr>
          <a:xfrm>
            <a:off x="8394781" y="1427311"/>
            <a:ext cx="616227" cy="51598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8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46C2AC-E5BC-4370-C508-C95CD766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A0A0A"/>
                </a:solidFill>
                <a:latin typeface="Roboto" panose="02000000000000000000" pitchFamily="2" charset="0"/>
              </a:rPr>
              <a:t>Upload </a:t>
            </a:r>
            <a:r>
              <a:rPr lang="en-US" b="1" dirty="0">
                <a:solidFill>
                  <a:srgbClr val="FF0000"/>
                </a:solidFill>
                <a:latin typeface="Roboto" panose="02000000000000000000" pitchFamily="2" charset="0"/>
              </a:rPr>
              <a:t>Profile pic </a:t>
            </a:r>
            <a:r>
              <a:rPr lang="en-US" b="1" dirty="0">
                <a:solidFill>
                  <a:srgbClr val="0A0A0A"/>
                </a:solidFill>
                <a:latin typeface="Roboto" panose="02000000000000000000" pitchFamily="2" charset="0"/>
              </a:rPr>
              <a:t>and </a:t>
            </a:r>
            <a:r>
              <a:rPr lang="en-US" b="1" dirty="0">
                <a:solidFill>
                  <a:srgbClr val="FF0000"/>
                </a:solidFill>
                <a:latin typeface="Roboto" panose="02000000000000000000" pitchFamily="2" charset="0"/>
              </a:rPr>
              <a:t>Channel Name</a:t>
            </a:r>
            <a:endParaRPr lang="en-US" b="1" dirty="0">
              <a:solidFill>
                <a:srgbClr val="0A0A0A"/>
              </a:solidFill>
              <a:latin typeface="Roboto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0" y="1355580"/>
            <a:ext cx="5860836" cy="4966843"/>
          </a:xfrm>
          <a:prstGeom prst="rect">
            <a:avLst/>
          </a:prstGeom>
        </p:spPr>
      </p:pic>
      <p:sp>
        <p:nvSpPr>
          <p:cNvPr id="5" name="Rectangle: Rounded Corners 7">
            <a:extLst>
              <a:ext uri="{FF2B5EF4-FFF2-40B4-BE49-F238E27FC236}">
                <a16:creationId xmlns="" xmlns:a16="http://schemas.microsoft.com/office/drawing/2014/main" id="{DC27C570-DFE6-4A48-4B1B-667E915641CA}"/>
              </a:ext>
            </a:extLst>
          </p:cNvPr>
          <p:cNvSpPr/>
          <p:nvPr/>
        </p:nvSpPr>
        <p:spPr>
          <a:xfrm>
            <a:off x="5850366" y="5806441"/>
            <a:ext cx="2627790" cy="51598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0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46C2AC-E5BC-4370-C508-C95CD766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A0A0A"/>
                </a:solidFill>
                <a:latin typeface="Roboto" panose="02000000000000000000" pitchFamily="2" charset="0"/>
              </a:rPr>
              <a:t> How to fix settings?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44" y="1484968"/>
            <a:ext cx="3902378" cy="4794690"/>
          </a:xfrm>
          <a:prstGeom prst="rect">
            <a:avLst/>
          </a:prstGeom>
        </p:spPr>
      </p:pic>
      <p:sp>
        <p:nvSpPr>
          <p:cNvPr id="6" name="Rectangle: Rounded Corners 7">
            <a:extLst>
              <a:ext uri="{FF2B5EF4-FFF2-40B4-BE49-F238E27FC236}">
                <a16:creationId xmlns="" xmlns:a16="http://schemas.microsoft.com/office/drawing/2014/main" id="{DC27C570-DFE6-4A48-4B1B-667E915641CA}"/>
              </a:ext>
            </a:extLst>
          </p:cNvPr>
          <p:cNvSpPr/>
          <p:nvPr/>
        </p:nvSpPr>
        <p:spPr>
          <a:xfrm>
            <a:off x="2432229" y="2920439"/>
            <a:ext cx="2627790" cy="51598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442" y="1410390"/>
            <a:ext cx="2934109" cy="481079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DC27C570-DFE6-4A48-4B1B-667E915641CA}"/>
              </a:ext>
            </a:extLst>
          </p:cNvPr>
          <p:cNvSpPr/>
          <p:nvPr/>
        </p:nvSpPr>
        <p:spPr>
          <a:xfrm>
            <a:off x="6810442" y="5292635"/>
            <a:ext cx="2627790" cy="51598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46C2AC-E5BC-4370-C508-C95CD766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Roboto" panose="02000000000000000000" pitchFamily="2" charset="0"/>
              </a:rPr>
              <a:t>Navigate to Settings</a:t>
            </a:r>
            <a:endParaRPr lang="en-US" b="1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35" y="1724699"/>
            <a:ext cx="5544324" cy="4534533"/>
          </a:xfrm>
          <a:prstGeom prst="rect">
            <a:avLst/>
          </a:prstGeom>
        </p:spPr>
      </p:pic>
      <p:sp>
        <p:nvSpPr>
          <p:cNvPr id="7" name="Rectangle: Rounded Corners 7">
            <a:extLst>
              <a:ext uri="{FF2B5EF4-FFF2-40B4-BE49-F238E27FC236}">
                <a16:creationId xmlns="" xmlns:a16="http://schemas.microsoft.com/office/drawing/2014/main" id="{DC27C570-DFE6-4A48-4B1B-667E915641CA}"/>
              </a:ext>
            </a:extLst>
          </p:cNvPr>
          <p:cNvSpPr/>
          <p:nvPr/>
        </p:nvSpPr>
        <p:spPr>
          <a:xfrm>
            <a:off x="521207" y="2763548"/>
            <a:ext cx="2313433" cy="37812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7">
            <a:extLst>
              <a:ext uri="{FF2B5EF4-FFF2-40B4-BE49-F238E27FC236}">
                <a16:creationId xmlns="" xmlns:a16="http://schemas.microsoft.com/office/drawing/2014/main" id="{DC27C570-DFE6-4A48-4B1B-667E915641CA}"/>
              </a:ext>
            </a:extLst>
          </p:cNvPr>
          <p:cNvSpPr/>
          <p:nvPr/>
        </p:nvSpPr>
        <p:spPr>
          <a:xfrm>
            <a:off x="521207" y="2369123"/>
            <a:ext cx="2313433" cy="37812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244046" y="1724699"/>
            <a:ext cx="54602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b="1" dirty="0" smtClean="0"/>
              <a:t>Currency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4" name="Rectangle: Rounded Corners 7">
            <a:extLst>
              <a:ext uri="{FF2B5EF4-FFF2-40B4-BE49-F238E27FC236}">
                <a16:creationId xmlns="" xmlns:a16="http://schemas.microsoft.com/office/drawing/2014/main" id="{DC27C570-DFE6-4A48-4B1B-667E915641CA}"/>
              </a:ext>
            </a:extLst>
          </p:cNvPr>
          <p:cNvSpPr/>
          <p:nvPr/>
        </p:nvSpPr>
        <p:spPr>
          <a:xfrm>
            <a:off x="521207" y="3202609"/>
            <a:ext cx="2313433" cy="37812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7">
            <a:extLst>
              <a:ext uri="{FF2B5EF4-FFF2-40B4-BE49-F238E27FC236}">
                <a16:creationId xmlns="" xmlns:a16="http://schemas.microsoft.com/office/drawing/2014/main" id="{DC27C570-DFE6-4A48-4B1B-667E915641CA}"/>
              </a:ext>
            </a:extLst>
          </p:cNvPr>
          <p:cNvSpPr/>
          <p:nvPr/>
        </p:nvSpPr>
        <p:spPr>
          <a:xfrm>
            <a:off x="521206" y="3641670"/>
            <a:ext cx="2313433" cy="37812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244046" y="2688049"/>
            <a:ext cx="5460274" cy="767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b="1" dirty="0" smtClean="0"/>
              <a:t>Country of residence, key words, audience, </a:t>
            </a:r>
            <a:endParaRPr 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6244046" y="4019794"/>
            <a:ext cx="5460274" cy="767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b="1" dirty="0"/>
              <a:t>Access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44046" y="3407684"/>
            <a:ext cx="5460274" cy="767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b="1" dirty="0"/>
              <a:t>Tittle, Description, Tags, Category, Language</a:t>
            </a:r>
          </a:p>
        </p:txBody>
      </p:sp>
    </p:spTree>
    <p:extLst>
      <p:ext uri="{BB962C8B-B14F-4D97-AF65-F5344CB8AC3E}">
        <p14:creationId xmlns:p14="http://schemas.microsoft.com/office/powerpoint/2010/main" val="419236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0">
            <a:extLst>
              <a:ext uri="{FF2B5EF4-FFF2-40B4-BE49-F238E27FC236}">
                <a16:creationId xmlns="" xmlns:a16="http://schemas.microsoft.com/office/drawing/2014/main" id="{B1AF67AB-9FC6-C994-0836-DE9347141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625" y="470517"/>
            <a:ext cx="9637451" cy="72759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Meet our team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4E2122D5-2C42-FC13-496B-8CA7D9F19BF1}"/>
              </a:ext>
            </a:extLst>
          </p:cNvPr>
          <p:cNvSpPr txBox="1">
            <a:spLocks/>
          </p:cNvSpPr>
          <p:nvPr/>
        </p:nvSpPr>
        <p:spPr>
          <a:xfrm>
            <a:off x="916670" y="4284972"/>
            <a:ext cx="3451965" cy="5063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Laiba Binta Tahir FA21-BSE-019  </a:t>
            </a:r>
            <a:endParaRPr lang="en-US" sz="1800" dirty="0"/>
          </a:p>
        </p:txBody>
      </p:sp>
      <p:sp>
        <p:nvSpPr>
          <p:cNvPr id="8" name="Text Placeholder 4">
            <a:extLst>
              <a:ext uri="{FF2B5EF4-FFF2-40B4-BE49-F238E27FC236}">
                <a16:creationId xmlns="" xmlns:a16="http://schemas.microsoft.com/office/drawing/2014/main" id="{642CBF09-FE17-AA34-F205-D8FC90BB14D9}"/>
              </a:ext>
            </a:extLst>
          </p:cNvPr>
          <p:cNvSpPr txBox="1">
            <a:spLocks/>
          </p:cNvSpPr>
          <p:nvPr/>
        </p:nvSpPr>
        <p:spPr>
          <a:xfrm>
            <a:off x="1469345" y="4853971"/>
            <a:ext cx="2098038" cy="5063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S</a:t>
            </a:r>
            <a:r>
              <a:rPr lang="en-US" sz="1800" dirty="0"/>
              <a:t>lide No. 1 to 13 </a:t>
            </a:r>
          </a:p>
        </p:txBody>
      </p:sp>
      <p:pic>
        <p:nvPicPr>
          <p:cNvPr id="9" name="Picture Placeholder 51" descr="Office worker female outline">
            <a:extLst>
              <a:ext uri="{FF2B5EF4-FFF2-40B4-BE49-F238E27FC236}">
                <a16:creationId xmlns="" xmlns:a16="http://schemas.microsoft.com/office/drawing/2014/main" id="{53230F01-5027-2E53-8FDD-B9E0F7F52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5614" b="5614"/>
          <a:stretch/>
        </p:blipFill>
        <p:spPr>
          <a:xfrm>
            <a:off x="1199322" y="2120195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</p:spPr>
      </p:pic>
      <p:sp>
        <p:nvSpPr>
          <p:cNvPr id="11" name="Text Placeholder 11">
            <a:extLst>
              <a:ext uri="{FF2B5EF4-FFF2-40B4-BE49-F238E27FC236}">
                <a16:creationId xmlns="" xmlns:a16="http://schemas.microsoft.com/office/drawing/2014/main" id="{ECFC6D5F-783D-F23E-2A94-D8859B969CBA}"/>
              </a:ext>
            </a:extLst>
          </p:cNvPr>
          <p:cNvSpPr txBox="1">
            <a:spLocks/>
          </p:cNvSpPr>
          <p:nvPr/>
        </p:nvSpPr>
        <p:spPr>
          <a:xfrm>
            <a:off x="5046980" y="4825595"/>
            <a:ext cx="2098038" cy="5063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S</a:t>
            </a:r>
            <a:r>
              <a:rPr lang="en-US" sz="1800" dirty="0"/>
              <a:t>lide No. </a:t>
            </a:r>
            <a:r>
              <a:rPr lang="en-US" sz="1800" dirty="0" smtClean="0"/>
              <a:t>14 </a:t>
            </a:r>
            <a:r>
              <a:rPr lang="en-US" sz="1800" dirty="0"/>
              <a:t>to </a:t>
            </a:r>
            <a:r>
              <a:rPr lang="en-US" sz="1800" dirty="0" smtClean="0"/>
              <a:t>38</a:t>
            </a:r>
            <a:endParaRPr lang="en-US" sz="1800" dirty="0"/>
          </a:p>
        </p:txBody>
      </p:sp>
      <p:sp>
        <p:nvSpPr>
          <p:cNvPr id="19" name="Text Placeholder 2">
            <a:extLst>
              <a:ext uri="{FF2B5EF4-FFF2-40B4-BE49-F238E27FC236}">
                <a16:creationId xmlns="" xmlns:a16="http://schemas.microsoft.com/office/drawing/2014/main" id="{31600FB6-1000-6644-4307-62020117F2B9}"/>
              </a:ext>
            </a:extLst>
          </p:cNvPr>
          <p:cNvSpPr txBox="1">
            <a:spLocks/>
          </p:cNvSpPr>
          <p:nvPr/>
        </p:nvSpPr>
        <p:spPr>
          <a:xfrm>
            <a:off x="8159318" y="4282029"/>
            <a:ext cx="3451965" cy="5063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Muhammad Irfan FA21-BSE-027  </a:t>
            </a:r>
            <a:endParaRPr lang="en-US" sz="1800" dirty="0"/>
          </a:p>
        </p:txBody>
      </p:sp>
      <p:sp>
        <p:nvSpPr>
          <p:cNvPr id="20" name="Text Placeholder 2">
            <a:extLst>
              <a:ext uri="{FF2B5EF4-FFF2-40B4-BE49-F238E27FC236}">
                <a16:creationId xmlns="" xmlns:a16="http://schemas.microsoft.com/office/drawing/2014/main" id="{B5250C1F-7050-7D81-594D-B8D5E1C0E59D}"/>
              </a:ext>
            </a:extLst>
          </p:cNvPr>
          <p:cNvSpPr txBox="1">
            <a:spLocks/>
          </p:cNvSpPr>
          <p:nvPr/>
        </p:nvSpPr>
        <p:spPr>
          <a:xfrm>
            <a:off x="4806676" y="4282028"/>
            <a:ext cx="3016691" cy="5063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Arfah Ali  FA21-BSE-080  </a:t>
            </a:r>
            <a:endParaRPr lang="en-US" sz="1800" dirty="0"/>
          </a:p>
        </p:txBody>
      </p:sp>
      <p:grpSp>
        <p:nvGrpSpPr>
          <p:cNvPr id="30" name="Graphic 27" descr="Office worker male with solid fill">
            <a:extLst>
              <a:ext uri="{FF2B5EF4-FFF2-40B4-BE49-F238E27FC236}">
                <a16:creationId xmlns="" xmlns:a16="http://schemas.microsoft.com/office/drawing/2014/main" id="{0AC55B4C-CEDE-E34C-9FDE-72107AC4AE1F}"/>
              </a:ext>
            </a:extLst>
          </p:cNvPr>
          <p:cNvGrpSpPr/>
          <p:nvPr/>
        </p:nvGrpSpPr>
        <p:grpSpPr>
          <a:xfrm>
            <a:off x="8953089" y="1943654"/>
            <a:ext cx="1877667" cy="2102177"/>
            <a:chOff x="4408958" y="5159548"/>
            <a:chExt cx="609561" cy="751636"/>
          </a:xfrm>
          <a:solidFill>
            <a:srgbClr val="C00000"/>
          </a:solidFill>
        </p:grpSpPr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D006484C-DB53-9377-1BE3-F9426A2E08E5}"/>
                </a:ext>
              </a:extLst>
            </p:cNvPr>
            <p:cNvSpPr/>
            <p:nvPr/>
          </p:nvSpPr>
          <p:spPr>
            <a:xfrm>
              <a:off x="4666133" y="5588174"/>
              <a:ext cx="95250" cy="57150"/>
            </a:xfrm>
            <a:custGeom>
              <a:avLst/>
              <a:gdLst>
                <a:gd name="connsiteX0" fmla="*/ 18478 w 95250"/>
                <a:gd name="connsiteY0" fmla="*/ 57150 h 57150"/>
                <a:gd name="connsiteX1" fmla="*/ 76772 w 95250"/>
                <a:gd name="connsiteY1" fmla="*/ 57150 h 57150"/>
                <a:gd name="connsiteX2" fmla="*/ 95250 w 95250"/>
                <a:gd name="connsiteY2" fmla="*/ 0 h 57150"/>
                <a:gd name="connsiteX3" fmla="*/ 0 w 95250"/>
                <a:gd name="connsiteY3" fmla="*/ 0 h 57150"/>
                <a:gd name="connsiteX4" fmla="*/ 18478 w 952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57150">
                  <a:moveTo>
                    <a:pt x="18478" y="57150"/>
                  </a:moveTo>
                  <a:lnTo>
                    <a:pt x="76772" y="57150"/>
                  </a:lnTo>
                  <a:lnTo>
                    <a:pt x="95250" y="0"/>
                  </a:lnTo>
                  <a:lnTo>
                    <a:pt x="0" y="0"/>
                  </a:lnTo>
                  <a:lnTo>
                    <a:pt x="18478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A80B6446-6312-AEE4-EA80-3C0B376BEAAF}"/>
                </a:ext>
              </a:extLst>
            </p:cNvPr>
            <p:cNvSpPr/>
            <p:nvPr/>
          </p:nvSpPr>
          <p:spPr>
            <a:xfrm>
              <a:off x="4673086" y="5664374"/>
              <a:ext cx="81343" cy="228600"/>
            </a:xfrm>
            <a:custGeom>
              <a:avLst/>
              <a:gdLst>
                <a:gd name="connsiteX0" fmla="*/ 12954 w 81343"/>
                <a:gd name="connsiteY0" fmla="*/ 0 h 228600"/>
                <a:gd name="connsiteX1" fmla="*/ 0 w 81343"/>
                <a:gd name="connsiteY1" fmla="*/ 187928 h 228600"/>
                <a:gd name="connsiteX2" fmla="*/ 40672 w 81343"/>
                <a:gd name="connsiteY2" fmla="*/ 228600 h 228600"/>
                <a:gd name="connsiteX3" fmla="*/ 81344 w 81343"/>
                <a:gd name="connsiteY3" fmla="*/ 187928 h 228600"/>
                <a:gd name="connsiteX4" fmla="*/ 68390 w 81343"/>
                <a:gd name="connsiteY4" fmla="*/ 0 h 228600"/>
                <a:gd name="connsiteX5" fmla="*/ 12954 w 81343"/>
                <a:gd name="connsiteY5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43" h="228600">
                  <a:moveTo>
                    <a:pt x="12954" y="0"/>
                  </a:moveTo>
                  <a:lnTo>
                    <a:pt x="0" y="187928"/>
                  </a:lnTo>
                  <a:lnTo>
                    <a:pt x="40672" y="228600"/>
                  </a:lnTo>
                  <a:lnTo>
                    <a:pt x="81344" y="187928"/>
                  </a:lnTo>
                  <a:lnTo>
                    <a:pt x="68390" y="0"/>
                  </a:lnTo>
                  <a:lnTo>
                    <a:pt x="12954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CA21B97C-4589-86AC-4EB4-ECD4E22563E2}"/>
                </a:ext>
              </a:extLst>
            </p:cNvPr>
            <p:cNvSpPr/>
            <p:nvPr/>
          </p:nvSpPr>
          <p:spPr>
            <a:xfrm>
              <a:off x="4408958" y="5159548"/>
              <a:ext cx="609561" cy="751636"/>
            </a:xfrm>
            <a:custGeom>
              <a:avLst/>
              <a:gdLst>
                <a:gd name="connsiteX0" fmla="*/ 609543 w 609561"/>
                <a:gd name="connsiteY0" fmla="*/ 533019 h 751636"/>
                <a:gd name="connsiteX1" fmla="*/ 573977 w 609561"/>
                <a:gd name="connsiteY1" fmla="*/ 461582 h 751636"/>
                <a:gd name="connsiteX2" fmla="*/ 452666 w 609561"/>
                <a:gd name="connsiteY2" fmla="*/ 398774 h 751636"/>
                <a:gd name="connsiteX3" fmla="*/ 405946 w 609561"/>
                <a:gd name="connsiteY3" fmla="*/ 379600 h 751636"/>
                <a:gd name="connsiteX4" fmla="*/ 400040 w 609561"/>
                <a:gd name="connsiteY4" fmla="*/ 370789 h 751636"/>
                <a:gd name="connsiteX5" fmla="*/ 400040 w 609561"/>
                <a:gd name="connsiteY5" fmla="*/ 347415 h 751636"/>
                <a:gd name="connsiteX6" fmla="*/ 457057 w 609561"/>
                <a:gd name="connsiteY6" fmla="*/ 231562 h 751636"/>
                <a:gd name="connsiteX7" fmla="*/ 481327 w 609561"/>
                <a:gd name="connsiteY7" fmla="*/ 189929 h 751636"/>
                <a:gd name="connsiteX8" fmla="*/ 485575 w 609561"/>
                <a:gd name="connsiteY8" fmla="*/ 162716 h 751636"/>
                <a:gd name="connsiteX9" fmla="*/ 385839 w 609561"/>
                <a:gd name="connsiteY9" fmla="*/ 17936 h 751636"/>
                <a:gd name="connsiteX10" fmla="*/ 371875 w 609561"/>
                <a:gd name="connsiteY10" fmla="*/ 19183 h 751636"/>
                <a:gd name="connsiteX11" fmla="*/ 362255 w 609561"/>
                <a:gd name="connsiteY11" fmla="*/ 25851 h 751636"/>
                <a:gd name="connsiteX12" fmla="*/ 351615 w 609561"/>
                <a:gd name="connsiteY12" fmla="*/ 11306 h 751636"/>
                <a:gd name="connsiteX13" fmla="*/ 337871 w 609561"/>
                <a:gd name="connsiteY13" fmla="*/ 2553 h 751636"/>
                <a:gd name="connsiteX14" fmla="*/ 307867 w 609561"/>
                <a:gd name="connsiteY14" fmla="*/ 0 h 751636"/>
                <a:gd name="connsiteX15" fmla="*/ 132512 w 609561"/>
                <a:gd name="connsiteY15" fmla="*/ 145352 h 751636"/>
                <a:gd name="connsiteX16" fmla="*/ 132131 w 609561"/>
                <a:gd name="connsiteY16" fmla="*/ 147428 h 751636"/>
                <a:gd name="connsiteX17" fmla="*/ 103975 w 609561"/>
                <a:gd name="connsiteY17" fmla="*/ 216646 h 751636"/>
                <a:gd name="connsiteX18" fmla="*/ 152438 w 609561"/>
                <a:gd name="connsiteY18" fmla="*/ 216646 h 751636"/>
                <a:gd name="connsiteX19" fmla="*/ 152438 w 609561"/>
                <a:gd name="connsiteY19" fmla="*/ 228600 h 751636"/>
                <a:gd name="connsiteX20" fmla="*/ 209493 w 609561"/>
                <a:gd name="connsiteY20" fmla="*/ 347348 h 751636"/>
                <a:gd name="connsiteX21" fmla="*/ 209493 w 609561"/>
                <a:gd name="connsiteY21" fmla="*/ 370742 h 751636"/>
                <a:gd name="connsiteX22" fmla="*/ 203587 w 609561"/>
                <a:gd name="connsiteY22" fmla="*/ 379552 h 751636"/>
                <a:gd name="connsiteX23" fmla="*/ 156915 w 609561"/>
                <a:gd name="connsiteY23" fmla="*/ 398688 h 751636"/>
                <a:gd name="connsiteX24" fmla="*/ 35814 w 609561"/>
                <a:gd name="connsiteY24" fmla="*/ 461277 h 751636"/>
                <a:gd name="connsiteX25" fmla="*/ 0 w 609561"/>
                <a:gd name="connsiteY25" fmla="*/ 533400 h 751636"/>
                <a:gd name="connsiteX26" fmla="*/ 0 w 609561"/>
                <a:gd name="connsiteY26" fmla="*/ 700088 h 751636"/>
                <a:gd name="connsiteX27" fmla="*/ 7620 w 609561"/>
                <a:gd name="connsiteY27" fmla="*/ 705803 h 751636"/>
                <a:gd name="connsiteX28" fmla="*/ 221933 w 609561"/>
                <a:gd name="connsiteY28" fmla="*/ 750456 h 751636"/>
                <a:gd name="connsiteX29" fmla="*/ 244345 w 609561"/>
                <a:gd name="connsiteY29" fmla="*/ 751618 h 751636"/>
                <a:gd name="connsiteX30" fmla="*/ 207274 w 609561"/>
                <a:gd name="connsiteY30" fmla="*/ 419195 h 751636"/>
                <a:gd name="connsiteX31" fmla="*/ 218046 w 609561"/>
                <a:gd name="connsiteY31" fmla="*/ 414776 h 751636"/>
                <a:gd name="connsiteX32" fmla="*/ 247593 w 609561"/>
                <a:gd name="connsiteY32" fmla="*/ 370742 h 751636"/>
                <a:gd name="connsiteX33" fmla="*/ 247593 w 609561"/>
                <a:gd name="connsiteY33" fmla="*/ 369789 h 751636"/>
                <a:gd name="connsiteX34" fmla="*/ 361950 w 609561"/>
                <a:gd name="connsiteY34" fmla="*/ 369789 h 751636"/>
                <a:gd name="connsiteX35" fmla="*/ 361950 w 609561"/>
                <a:gd name="connsiteY35" fmla="*/ 370742 h 751636"/>
                <a:gd name="connsiteX36" fmla="*/ 391478 w 609561"/>
                <a:gd name="connsiteY36" fmla="*/ 414795 h 751636"/>
                <a:gd name="connsiteX37" fmla="*/ 402250 w 609561"/>
                <a:gd name="connsiteY37" fmla="*/ 419214 h 751636"/>
                <a:gd name="connsiteX38" fmla="*/ 365169 w 609561"/>
                <a:gd name="connsiteY38" fmla="*/ 751637 h 751636"/>
                <a:gd name="connsiteX39" fmla="*/ 387572 w 609561"/>
                <a:gd name="connsiteY39" fmla="*/ 750475 h 751636"/>
                <a:gd name="connsiteX40" fmla="*/ 601942 w 609561"/>
                <a:gd name="connsiteY40" fmla="*/ 705822 h 751636"/>
                <a:gd name="connsiteX41" fmla="*/ 609562 w 609561"/>
                <a:gd name="connsiteY41" fmla="*/ 700107 h 751636"/>
                <a:gd name="connsiteX42" fmla="*/ 190538 w 609561"/>
                <a:gd name="connsiteY42" fmla="*/ 228600 h 751636"/>
                <a:gd name="connsiteX43" fmla="*/ 190538 w 609561"/>
                <a:gd name="connsiteY43" fmla="*/ 216646 h 751636"/>
                <a:gd name="connsiteX44" fmla="*/ 256918 w 609561"/>
                <a:gd name="connsiteY44" fmla="*/ 216646 h 751636"/>
                <a:gd name="connsiteX45" fmla="*/ 384362 w 609561"/>
                <a:gd name="connsiteY45" fmla="*/ 127435 h 751636"/>
                <a:gd name="connsiteX46" fmla="*/ 419138 w 609561"/>
                <a:gd name="connsiteY46" fmla="*/ 131912 h 751636"/>
                <a:gd name="connsiteX47" fmla="*/ 419138 w 609561"/>
                <a:gd name="connsiteY47" fmla="*/ 228600 h 751636"/>
                <a:gd name="connsiteX48" fmla="*/ 304838 w 609561"/>
                <a:gd name="connsiteY48" fmla="*/ 342900 h 751636"/>
                <a:gd name="connsiteX49" fmla="*/ 190538 w 609561"/>
                <a:gd name="connsiteY49" fmla="*/ 228600 h 751636"/>
                <a:gd name="connsiteX50" fmla="*/ 533390 w 609561"/>
                <a:gd name="connsiteY50" fmla="*/ 581025 h 751636"/>
                <a:gd name="connsiteX51" fmla="*/ 447665 w 609561"/>
                <a:gd name="connsiteY51" fmla="*/ 581025 h 751636"/>
                <a:gd name="connsiteX52" fmla="*/ 447665 w 609561"/>
                <a:gd name="connsiteY52" fmla="*/ 561975 h 751636"/>
                <a:gd name="connsiteX53" fmla="*/ 533390 w 609561"/>
                <a:gd name="connsiteY53" fmla="*/ 561975 h 75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09561" h="751636">
                  <a:moveTo>
                    <a:pt x="609543" y="533019"/>
                  </a:moveTo>
                  <a:cubicBezTo>
                    <a:pt x="609008" y="505076"/>
                    <a:pt x="595951" y="478850"/>
                    <a:pt x="573977" y="461582"/>
                  </a:cubicBezTo>
                  <a:cubicBezTo>
                    <a:pt x="538391" y="432454"/>
                    <a:pt x="496567" y="414471"/>
                    <a:pt x="452666" y="398774"/>
                  </a:cubicBezTo>
                  <a:lnTo>
                    <a:pt x="405946" y="379600"/>
                  </a:lnTo>
                  <a:cubicBezTo>
                    <a:pt x="402373" y="378132"/>
                    <a:pt x="400040" y="374652"/>
                    <a:pt x="400040" y="370789"/>
                  </a:cubicBezTo>
                  <a:lnTo>
                    <a:pt x="400040" y="347415"/>
                  </a:lnTo>
                  <a:cubicBezTo>
                    <a:pt x="435313" y="319185"/>
                    <a:pt x="456206" y="276733"/>
                    <a:pt x="457057" y="231562"/>
                  </a:cubicBezTo>
                  <a:lnTo>
                    <a:pt x="481327" y="189929"/>
                  </a:lnTo>
                  <a:cubicBezTo>
                    <a:pt x="484961" y="181346"/>
                    <a:pt x="486420" y="171998"/>
                    <a:pt x="485575" y="162716"/>
                  </a:cubicBezTo>
                  <a:cubicBezTo>
                    <a:pt x="480054" y="100293"/>
                    <a:pt x="442197" y="45338"/>
                    <a:pt x="385839" y="17936"/>
                  </a:cubicBezTo>
                  <a:cubicBezTo>
                    <a:pt x="381299" y="15806"/>
                    <a:pt x="375965" y="16282"/>
                    <a:pt x="371875" y="19183"/>
                  </a:cubicBezTo>
                  <a:lnTo>
                    <a:pt x="362255" y="25851"/>
                  </a:lnTo>
                  <a:lnTo>
                    <a:pt x="351615" y="11306"/>
                  </a:lnTo>
                  <a:cubicBezTo>
                    <a:pt x="348341" y="6719"/>
                    <a:pt x="343413" y="3581"/>
                    <a:pt x="337871" y="2553"/>
                  </a:cubicBezTo>
                  <a:cubicBezTo>
                    <a:pt x="327961" y="843"/>
                    <a:pt x="317923" y="-11"/>
                    <a:pt x="307867" y="0"/>
                  </a:cubicBezTo>
                  <a:cubicBezTo>
                    <a:pt x="222079" y="11"/>
                    <a:pt x="148435" y="61054"/>
                    <a:pt x="132512" y="145352"/>
                  </a:cubicBezTo>
                  <a:lnTo>
                    <a:pt x="132131" y="147428"/>
                  </a:lnTo>
                  <a:cubicBezTo>
                    <a:pt x="127506" y="172163"/>
                    <a:pt x="117929" y="195706"/>
                    <a:pt x="103975" y="216646"/>
                  </a:cubicBezTo>
                  <a:lnTo>
                    <a:pt x="152438" y="216646"/>
                  </a:lnTo>
                  <a:lnTo>
                    <a:pt x="152438" y="228600"/>
                  </a:lnTo>
                  <a:cubicBezTo>
                    <a:pt x="152441" y="274793"/>
                    <a:pt x="173432" y="318481"/>
                    <a:pt x="209493" y="347348"/>
                  </a:cubicBezTo>
                  <a:lnTo>
                    <a:pt x="209493" y="370742"/>
                  </a:lnTo>
                  <a:cubicBezTo>
                    <a:pt x="209493" y="374604"/>
                    <a:pt x="207160" y="378085"/>
                    <a:pt x="203587" y="379552"/>
                  </a:cubicBezTo>
                  <a:lnTo>
                    <a:pt x="156915" y="398688"/>
                  </a:lnTo>
                  <a:cubicBezTo>
                    <a:pt x="112986" y="414395"/>
                    <a:pt x="71190" y="432349"/>
                    <a:pt x="35814" y="461277"/>
                  </a:cubicBezTo>
                  <a:cubicBezTo>
                    <a:pt x="13593" y="478673"/>
                    <a:pt x="430" y="505183"/>
                    <a:pt x="0" y="533400"/>
                  </a:cubicBezTo>
                  <a:lnTo>
                    <a:pt x="0" y="700088"/>
                  </a:lnTo>
                  <a:lnTo>
                    <a:pt x="7620" y="705803"/>
                  </a:lnTo>
                  <a:cubicBezTo>
                    <a:pt x="49387" y="737130"/>
                    <a:pt x="159849" y="747227"/>
                    <a:pt x="221933" y="750456"/>
                  </a:cubicBezTo>
                  <a:lnTo>
                    <a:pt x="244345" y="751618"/>
                  </a:lnTo>
                  <a:lnTo>
                    <a:pt x="207274" y="419195"/>
                  </a:lnTo>
                  <a:lnTo>
                    <a:pt x="218046" y="414776"/>
                  </a:lnTo>
                  <a:cubicBezTo>
                    <a:pt x="235941" y="407482"/>
                    <a:pt x="247626" y="390066"/>
                    <a:pt x="247593" y="370742"/>
                  </a:cubicBezTo>
                  <a:lnTo>
                    <a:pt x="247593" y="369789"/>
                  </a:lnTo>
                  <a:cubicBezTo>
                    <a:pt x="284243" y="384757"/>
                    <a:pt x="325300" y="384757"/>
                    <a:pt x="361950" y="369789"/>
                  </a:cubicBezTo>
                  <a:lnTo>
                    <a:pt x="361950" y="370742"/>
                  </a:lnTo>
                  <a:cubicBezTo>
                    <a:pt x="361905" y="390068"/>
                    <a:pt x="373584" y="407492"/>
                    <a:pt x="391478" y="414795"/>
                  </a:cubicBezTo>
                  <a:lnTo>
                    <a:pt x="402250" y="419214"/>
                  </a:lnTo>
                  <a:lnTo>
                    <a:pt x="365169" y="751637"/>
                  </a:lnTo>
                  <a:lnTo>
                    <a:pt x="387572" y="750475"/>
                  </a:lnTo>
                  <a:cubicBezTo>
                    <a:pt x="449704" y="747246"/>
                    <a:pt x="560165" y="737140"/>
                    <a:pt x="601942" y="705822"/>
                  </a:cubicBezTo>
                  <a:lnTo>
                    <a:pt x="609562" y="700107"/>
                  </a:lnTo>
                  <a:close/>
                  <a:moveTo>
                    <a:pt x="190538" y="228600"/>
                  </a:moveTo>
                  <a:lnTo>
                    <a:pt x="190538" y="216646"/>
                  </a:lnTo>
                  <a:lnTo>
                    <a:pt x="256918" y="216646"/>
                  </a:lnTo>
                  <a:cubicBezTo>
                    <a:pt x="354835" y="216646"/>
                    <a:pt x="341519" y="138608"/>
                    <a:pt x="384362" y="127435"/>
                  </a:cubicBezTo>
                  <a:cubicBezTo>
                    <a:pt x="396137" y="125242"/>
                    <a:pt x="408302" y="126808"/>
                    <a:pt x="419138" y="131912"/>
                  </a:cubicBezTo>
                  <a:lnTo>
                    <a:pt x="419138" y="228600"/>
                  </a:lnTo>
                  <a:cubicBezTo>
                    <a:pt x="419138" y="291726"/>
                    <a:pt x="367964" y="342900"/>
                    <a:pt x="304838" y="342900"/>
                  </a:cubicBezTo>
                  <a:cubicBezTo>
                    <a:pt x="241712" y="342900"/>
                    <a:pt x="190538" y="291726"/>
                    <a:pt x="190538" y="228600"/>
                  </a:cubicBezTo>
                  <a:close/>
                  <a:moveTo>
                    <a:pt x="533390" y="581025"/>
                  </a:moveTo>
                  <a:lnTo>
                    <a:pt x="447665" y="581025"/>
                  </a:lnTo>
                  <a:lnTo>
                    <a:pt x="447665" y="561975"/>
                  </a:lnTo>
                  <a:lnTo>
                    <a:pt x="533390" y="5619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4" name="Picture Placeholder 51" descr="Office worker female outline">
            <a:extLst>
              <a:ext uri="{FF2B5EF4-FFF2-40B4-BE49-F238E27FC236}">
                <a16:creationId xmlns="" xmlns:a16="http://schemas.microsoft.com/office/drawing/2014/main" id="{7C60AA4C-FE10-B1CB-2668-0B405DC08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5614" b="5614"/>
          <a:stretch/>
        </p:blipFill>
        <p:spPr>
          <a:xfrm>
            <a:off x="4911969" y="20617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</p:spPr>
      </p:pic>
      <p:sp>
        <p:nvSpPr>
          <p:cNvPr id="37" name="Text Placeholder 11">
            <a:extLst>
              <a:ext uri="{FF2B5EF4-FFF2-40B4-BE49-F238E27FC236}">
                <a16:creationId xmlns="" xmlns:a16="http://schemas.microsoft.com/office/drawing/2014/main" id="{D36C7665-86CA-5D9D-ACF0-170454DCF202}"/>
              </a:ext>
            </a:extLst>
          </p:cNvPr>
          <p:cNvSpPr txBox="1">
            <a:spLocks/>
          </p:cNvSpPr>
          <p:nvPr/>
        </p:nvSpPr>
        <p:spPr>
          <a:xfrm>
            <a:off x="8318377" y="4853971"/>
            <a:ext cx="3292906" cy="5063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dirty="0"/>
              <a:t>Content provided </a:t>
            </a:r>
            <a:r>
              <a:rPr lang="en-GB" sz="1800" dirty="0" smtClean="0"/>
              <a:t>for </a:t>
            </a:r>
            <a:r>
              <a:rPr lang="en-GB" sz="1800" dirty="0" smtClean="0"/>
              <a:t>Q:no:3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7165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46C2AC-E5BC-4370-C508-C95CD766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</a:rPr>
              <a:t>How to customize channel?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31" y="1519573"/>
            <a:ext cx="2562583" cy="4544059"/>
          </a:xfrm>
          <a:prstGeom prst="rect">
            <a:avLst/>
          </a:prstGeom>
        </p:spPr>
      </p:pic>
      <p:sp>
        <p:nvSpPr>
          <p:cNvPr id="19" name="Rectangle: Rounded Corners 7">
            <a:extLst>
              <a:ext uri="{FF2B5EF4-FFF2-40B4-BE49-F238E27FC236}">
                <a16:creationId xmlns="" xmlns:a16="http://schemas.microsoft.com/office/drawing/2014/main" id="{DC27C570-DFE6-4A48-4B1B-667E915641CA}"/>
              </a:ext>
            </a:extLst>
          </p:cNvPr>
          <p:cNvSpPr/>
          <p:nvPr/>
        </p:nvSpPr>
        <p:spPr>
          <a:xfrm>
            <a:off x="1149531" y="5480666"/>
            <a:ext cx="2562583" cy="55397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766" y="2767108"/>
            <a:ext cx="7401958" cy="3267531"/>
          </a:xfrm>
          <a:prstGeom prst="rect">
            <a:avLst/>
          </a:prstGeom>
        </p:spPr>
      </p:pic>
      <p:sp>
        <p:nvSpPr>
          <p:cNvPr id="20" name="Rectangle: Rounded Corners 7">
            <a:extLst>
              <a:ext uri="{FF2B5EF4-FFF2-40B4-BE49-F238E27FC236}">
                <a16:creationId xmlns="" xmlns:a16="http://schemas.microsoft.com/office/drawing/2014/main" id="{DC27C570-DFE6-4A48-4B1B-667E915641CA}"/>
              </a:ext>
            </a:extLst>
          </p:cNvPr>
          <p:cNvSpPr/>
          <p:nvPr/>
        </p:nvSpPr>
        <p:spPr>
          <a:xfrm>
            <a:off x="3959766" y="3235669"/>
            <a:ext cx="2562583" cy="55397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9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46C2AC-E5BC-4370-C508-C95CD766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Roboto" panose="02000000000000000000" pitchFamily="2" charset="0"/>
              </a:rPr>
              <a:t>Branding </a:t>
            </a:r>
            <a:endParaRPr lang="en-US" b="1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20" name="Rectangle: Rounded Corners 7">
            <a:extLst>
              <a:ext uri="{FF2B5EF4-FFF2-40B4-BE49-F238E27FC236}">
                <a16:creationId xmlns="" xmlns:a16="http://schemas.microsoft.com/office/drawing/2014/main" id="{DC27C570-DFE6-4A48-4B1B-667E915641CA}"/>
              </a:ext>
            </a:extLst>
          </p:cNvPr>
          <p:cNvSpPr/>
          <p:nvPr/>
        </p:nvSpPr>
        <p:spPr>
          <a:xfrm>
            <a:off x="3959766" y="3235669"/>
            <a:ext cx="2562583" cy="55397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55" y="1635968"/>
            <a:ext cx="7224881" cy="429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2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46C2AC-E5BC-4370-C508-C95CD766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Roboto" panose="02000000000000000000" pitchFamily="2" charset="0"/>
              </a:rPr>
              <a:t>Basic Info </a:t>
            </a:r>
            <a:endParaRPr lang="en-US" b="1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6172" y="1306286"/>
            <a:ext cx="3004458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b="1" dirty="0" smtClean="0"/>
              <a:t>Description</a:t>
            </a:r>
          </a:p>
          <a:p>
            <a:pPr>
              <a:lnSpc>
                <a:spcPct val="250000"/>
              </a:lnSpc>
            </a:pPr>
            <a:r>
              <a:rPr lang="en-US" sz="2400" b="1" dirty="0" smtClean="0"/>
              <a:t>Channel URL</a:t>
            </a:r>
          </a:p>
          <a:p>
            <a:pPr>
              <a:lnSpc>
                <a:spcPct val="250000"/>
              </a:lnSpc>
            </a:pPr>
            <a:r>
              <a:rPr lang="en-US" sz="2400" b="1" dirty="0" smtClean="0"/>
              <a:t>Social Links</a:t>
            </a:r>
          </a:p>
          <a:p>
            <a:pPr>
              <a:lnSpc>
                <a:spcPct val="250000"/>
              </a:lnSpc>
            </a:pPr>
            <a:r>
              <a:rPr lang="en-US" sz="2400" b="1" dirty="0" smtClean="0"/>
              <a:t>Links on Banner</a:t>
            </a:r>
          </a:p>
          <a:p>
            <a:pPr>
              <a:lnSpc>
                <a:spcPct val="250000"/>
              </a:lnSpc>
            </a:pPr>
            <a:r>
              <a:rPr lang="en-US" sz="2400" b="1" dirty="0" smtClean="0"/>
              <a:t>Contact Info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523223"/>
            <a:ext cx="7630590" cy="432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3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46C2AC-E5BC-4370-C508-C95CD766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</a:rPr>
              <a:t>How to verify channel?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98" y="1586164"/>
            <a:ext cx="6720428" cy="4344373"/>
          </a:xfrm>
          <a:prstGeom prst="rect">
            <a:avLst/>
          </a:prstGeom>
        </p:spPr>
      </p:pic>
      <p:sp>
        <p:nvSpPr>
          <p:cNvPr id="6" name="Rectangle: Rounded Corners 7">
            <a:extLst>
              <a:ext uri="{FF2B5EF4-FFF2-40B4-BE49-F238E27FC236}">
                <a16:creationId xmlns="" xmlns:a16="http://schemas.microsoft.com/office/drawing/2014/main" id="{DC27C570-DFE6-4A48-4B1B-667E915641CA}"/>
              </a:ext>
            </a:extLst>
          </p:cNvPr>
          <p:cNvSpPr/>
          <p:nvPr/>
        </p:nvSpPr>
        <p:spPr>
          <a:xfrm>
            <a:off x="5251269" y="4881589"/>
            <a:ext cx="1789611" cy="55397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61414"/>
          <a:stretch/>
        </p:blipFill>
        <p:spPr>
          <a:xfrm>
            <a:off x="7593166" y="1899218"/>
            <a:ext cx="4143653" cy="386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8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/>
          <p:cNvSpPr txBox="1">
            <a:spLocks/>
          </p:cNvSpPr>
          <p:nvPr/>
        </p:nvSpPr>
        <p:spPr>
          <a:xfrm>
            <a:off x="1118587" y="2292657"/>
            <a:ext cx="5415378" cy="1968623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2000"/>
              </a:spcAft>
              <a:buNone/>
            </a:pPr>
            <a:r>
              <a:rPr lang="en-GB" sz="48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volini" panose="020B0502040204020203" pitchFamily="66" charset="0"/>
                <a:cs typeface="Cavolini" panose="020B0502040204020203" pitchFamily="66" charset="0"/>
              </a:rPr>
              <a:t>But how does </a:t>
            </a:r>
            <a:r>
              <a:rPr lang="en-GB" sz="4800" i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volini" panose="020B0502040204020203" pitchFamily="66" charset="0"/>
                <a:cs typeface="Cavolini" panose="020B0502040204020203" pitchFamily="66" charset="0"/>
              </a:rPr>
              <a:t>Creators</a:t>
            </a:r>
            <a:r>
              <a:rPr lang="en-GB" sz="48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volini" panose="020B0502040204020203" pitchFamily="66" charset="0"/>
                <a:cs typeface="Cavolini" panose="020B0502040204020203" pitchFamily="66" charset="0"/>
              </a:rPr>
              <a:t> make money on </a:t>
            </a:r>
            <a:r>
              <a:rPr lang="en-GB" sz="4800" i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volini" panose="020B0502040204020203" pitchFamily="66" charset="0"/>
                <a:cs typeface="Cavolini" panose="020B0502040204020203" pitchFamily="66" charset="0"/>
              </a:rPr>
              <a:t>YouTube</a:t>
            </a:r>
            <a:r>
              <a:rPr lang="en-GB" sz="48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volini" panose="020B0502040204020203" pitchFamily="66" charset="0"/>
                <a:cs typeface="Cavolini" panose="020B0502040204020203" pitchFamily="66" charset="0"/>
              </a:rPr>
              <a:t>?</a:t>
            </a:r>
            <a:endParaRPr lang="en-GB" sz="2400" i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volini" panose="020B0502040204020203"/>
              <a:cs typeface="Cavolini" panose="020B0502040204020203" pitchFamily="66" charset="0"/>
            </a:endParaRP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="" xmlns:a16="http://schemas.microsoft.com/office/drawing/2014/main" id="{F7B062BF-E959-2766-27CD-821F1E50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965" y="1256826"/>
            <a:ext cx="4767309" cy="47746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19AA0F-9B3F-F13F-ED1D-7C1E3AAE9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50" y="803092"/>
            <a:ext cx="11162900" cy="50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1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46C2AC-E5BC-4370-C508-C95CD766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A0A0A"/>
                </a:solidFill>
                <a:latin typeface="Roboto" panose="02000000000000000000" pitchFamily="2" charset="0"/>
              </a:rPr>
              <a:t>Join the YouTube Partner Program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9D0294-DB84-B05B-520F-D9FD5315EE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3884" y="1577649"/>
            <a:ext cx="5586097" cy="4950151"/>
          </a:xfrm>
        </p:spPr>
        <p:txBody>
          <a:bodyPr>
            <a:noAutofit/>
          </a:bodyPr>
          <a:lstStyle/>
          <a:p>
            <a:r>
              <a:rPr lang="en-US" sz="2000" dirty="0"/>
              <a:t>YouTube offers this program, and it allows content creator to </a:t>
            </a:r>
            <a:r>
              <a:rPr lang="en-US" sz="2000" b="1" dirty="0">
                <a:solidFill>
                  <a:srgbClr val="00B050"/>
                </a:solidFill>
              </a:rPr>
              <a:t>monetize</a:t>
            </a:r>
            <a:r>
              <a:rPr lang="en-US" sz="2000" dirty="0"/>
              <a:t> their videos through </a:t>
            </a:r>
            <a:r>
              <a:rPr lang="en-US" sz="2000" b="1" dirty="0">
                <a:solidFill>
                  <a:srgbClr val="00B050"/>
                </a:solidFill>
              </a:rPr>
              <a:t>advertising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400" b="1" dirty="0" smtClean="0">
                <a:solidFill>
                  <a:srgbClr val="FF0000"/>
                </a:solidFill>
              </a:rPr>
              <a:t>45% YouTube</a:t>
            </a:r>
          </a:p>
          <a:p>
            <a:pPr>
              <a:lnSpc>
                <a:spcPct val="100000"/>
              </a:lnSpc>
            </a:pPr>
            <a:r>
              <a:rPr lang="en-US" sz="2400" b="1" dirty="0" smtClean="0">
                <a:solidFill>
                  <a:srgbClr val="FF0000"/>
                </a:solidFill>
              </a:rPr>
              <a:t>55% Creator</a:t>
            </a:r>
          </a:p>
          <a:p>
            <a:r>
              <a:rPr lang="en-US" sz="2000" dirty="0" smtClean="0"/>
              <a:t>Advertisements </a:t>
            </a:r>
            <a:r>
              <a:rPr lang="en-US" sz="2000" dirty="0"/>
              <a:t>are displayed before or during the </a:t>
            </a:r>
            <a:r>
              <a:rPr lang="en-US" sz="2000" dirty="0" smtClean="0"/>
              <a:t>video,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2052" name="Picture 4" descr="YouTube Partner Program overview &amp; eligibility - Android - YouTube Hel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431" y="2161721"/>
            <a:ext cx="5736621" cy="32294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V="1">
            <a:off x="666206" y="3709851"/>
            <a:ext cx="4611188" cy="1015"/>
          </a:xfrm>
          <a:prstGeom prst="line">
            <a:avLst/>
          </a:prstGeom>
          <a:ln w="28575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2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46C2AC-E5BC-4370-C508-C95CD766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What YouTube Checks when Reviews Channel?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9D0294-DB84-B05B-520F-D9FD5315EE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3884" y="1577649"/>
            <a:ext cx="5586097" cy="4950151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Main Theme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Most Viewed Videos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Newest Video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Biggest proportion of Watch Time (YouTube Analytics)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Video Metadata(Thumbnails, Titles, Descriptions)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5398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46C2AC-E5BC-4370-C508-C95CD766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A0A0A"/>
                </a:solidFill>
                <a:latin typeface="Roboto" panose="02000000000000000000" pitchFamily="2" charset="0"/>
              </a:rPr>
              <a:t>Sell products or merchandise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9D0294-DB84-B05B-520F-D9FD5315EE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4089" y="1551016"/>
            <a:ext cx="10903821" cy="4950151"/>
          </a:xfrm>
        </p:spPr>
        <p:txBody>
          <a:bodyPr>
            <a:noAutofit/>
          </a:bodyPr>
          <a:lstStyle/>
          <a:p>
            <a:r>
              <a:rPr lang="en-US" sz="1800" dirty="0"/>
              <a:t>YouTubers can sell plenty of different products to make money through YouTube channels</a:t>
            </a:r>
            <a:r>
              <a:rPr lang="en-US" sz="1800" dirty="0" smtClean="0"/>
              <a:t>.</a:t>
            </a:r>
          </a:p>
          <a:p>
            <a:r>
              <a:rPr lang="en-US" sz="1800" b="1" dirty="0"/>
              <a:t>Merchandise </a:t>
            </a:r>
            <a:r>
              <a:rPr lang="en-US" sz="1800" b="1" dirty="0" smtClean="0"/>
              <a:t>shelf: </a:t>
            </a:r>
            <a:r>
              <a:rPr lang="en-US" sz="1800" dirty="0" smtClean="0"/>
              <a:t>Selling </a:t>
            </a:r>
            <a:r>
              <a:rPr lang="en-US" sz="1800" b="1" dirty="0">
                <a:solidFill>
                  <a:srgbClr val="FF0000"/>
                </a:solidFill>
              </a:rPr>
              <a:t>merch—t-shirts, coffee mugs, tote bags, snapbacks</a:t>
            </a:r>
            <a:r>
              <a:rPr lang="en-US" sz="1800" dirty="0"/>
              <a:t>, you name it—has a benefit beyond revenue</a:t>
            </a:r>
            <a:r>
              <a:rPr lang="en-US" sz="1800" dirty="0" smtClean="0"/>
              <a:t>. </a:t>
            </a:r>
            <a:r>
              <a:rPr lang="en-US" sz="1800" dirty="0"/>
              <a:t>Creators </a:t>
            </a:r>
            <a:r>
              <a:rPr lang="en-US" sz="1800" dirty="0" smtClean="0"/>
              <a:t>must be a part of YouTube </a:t>
            </a:r>
            <a:r>
              <a:rPr lang="en-US" sz="1800" dirty="0"/>
              <a:t>Partner </a:t>
            </a:r>
            <a:r>
              <a:rPr lang="en-US" sz="1800" dirty="0" smtClean="0"/>
              <a:t>Program.</a:t>
            </a:r>
            <a:endParaRPr lang="en-US" sz="1800" dirty="0"/>
          </a:p>
        </p:txBody>
      </p:sp>
      <p:pic>
        <p:nvPicPr>
          <p:cNvPr id="6" name="Picture 5" descr="Screenshot of Smile More t-shirts for sale online. 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725" y="3181757"/>
            <a:ext cx="6459774" cy="3136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212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46C2AC-E5BC-4370-C508-C95CD766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A0A0A"/>
                </a:solidFill>
                <a:latin typeface="Roboto" panose="02000000000000000000" pitchFamily="2" charset="0"/>
              </a:rPr>
              <a:t>Sponsorships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9D0294-DB84-B05B-520F-D9FD5315EE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4089" y="1551016"/>
            <a:ext cx="10903821" cy="4950151"/>
          </a:xfrm>
        </p:spPr>
        <p:txBody>
          <a:bodyPr>
            <a:noAutofit/>
          </a:bodyPr>
          <a:lstStyle/>
          <a:p>
            <a:r>
              <a:rPr lang="en-US" sz="1800" dirty="0"/>
              <a:t>Sponsorship is when a brand or company </a:t>
            </a:r>
            <a:r>
              <a:rPr lang="en-US" sz="1800" b="1" dirty="0"/>
              <a:t>pays</a:t>
            </a:r>
            <a:r>
              <a:rPr lang="en-US" sz="1800" dirty="0"/>
              <a:t> a </a:t>
            </a:r>
            <a:r>
              <a:rPr lang="en-US" sz="1800" dirty="0" err="1"/>
              <a:t>YouTuber</a:t>
            </a:r>
            <a:r>
              <a:rPr lang="en-US" sz="1800" dirty="0"/>
              <a:t> to create content </a:t>
            </a:r>
            <a:r>
              <a:rPr lang="en-US" sz="1800" dirty="0" smtClean="0"/>
              <a:t>or </a:t>
            </a:r>
            <a:r>
              <a:rPr lang="en-US" sz="1800" dirty="0"/>
              <a:t>service. </a:t>
            </a:r>
            <a:r>
              <a:rPr lang="en-US" sz="1800" b="1" dirty="0"/>
              <a:t>featuring their product </a:t>
            </a:r>
            <a:endParaRPr lang="en-US" sz="1800" dirty="0"/>
          </a:p>
        </p:txBody>
      </p:sp>
      <p:pic>
        <p:nvPicPr>
          <p:cNvPr id="1028" name="Picture 4" descr="r/starterpacks - Sarand 2020 Youtube sponsors starter pack MANSCAPED THEESSENTIALS NERE E ExpressVPN NordVPN Last Pass SKILL audible sHare. O Na... PRESERVER h RIDGE DAID SQUARESPACE SHADOW LEGENDS BRILLIA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755" y="2690812"/>
            <a:ext cx="6096000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45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46C2AC-E5BC-4370-C508-C95CD766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A0A0A"/>
                </a:solidFill>
                <a:latin typeface="Roboto" panose="02000000000000000000" pitchFamily="2" charset="0"/>
              </a:rPr>
              <a:t/>
            </a:r>
            <a:br>
              <a:rPr lang="en-US" b="1" dirty="0">
                <a:solidFill>
                  <a:srgbClr val="0A0A0A"/>
                </a:solidFill>
                <a:latin typeface="Roboto" panose="02000000000000000000" pitchFamily="2" charset="0"/>
              </a:rPr>
            </a:br>
            <a:r>
              <a:rPr lang="en-US" b="1" dirty="0">
                <a:solidFill>
                  <a:srgbClr val="0A0A0A"/>
                </a:solidFill>
                <a:latin typeface="Roboto" panose="02000000000000000000" pitchFamily="2" charset="0"/>
              </a:rPr>
              <a:t>Become an affiliate marketer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9D0294-DB84-B05B-520F-D9FD5315EE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3884" y="1577649"/>
            <a:ext cx="5879059" cy="4950151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F00FF"/>
                </a:solidFill>
              </a:rPr>
              <a:t>P</a:t>
            </a:r>
            <a:r>
              <a:rPr lang="en-US" sz="2000" b="1" dirty="0" smtClean="0">
                <a:solidFill>
                  <a:srgbClr val="FF00FF"/>
                </a:solidFill>
              </a:rPr>
              <a:t>romoting </a:t>
            </a:r>
            <a:r>
              <a:rPr lang="en-US" sz="2000" b="1" dirty="0">
                <a:solidFill>
                  <a:srgbClr val="FF00FF"/>
                </a:solidFill>
              </a:rPr>
              <a:t>a product or </a:t>
            </a:r>
            <a:r>
              <a:rPr lang="en-US" sz="2000" b="1" dirty="0" smtClean="0">
                <a:solidFill>
                  <a:srgbClr val="FF00FF"/>
                </a:solidFill>
              </a:rPr>
              <a:t>service </a:t>
            </a:r>
            <a:r>
              <a:rPr lang="en-US" sz="2000" dirty="0" smtClean="0">
                <a:solidFill>
                  <a:srgbClr val="0A0A0A"/>
                </a:solidFill>
              </a:rPr>
              <a:t>through a link. </a:t>
            </a:r>
          </a:p>
          <a:p>
            <a:endParaRPr lang="en-US" sz="2000" dirty="0">
              <a:solidFill>
                <a:srgbClr val="0A0A0A"/>
              </a:solidFill>
            </a:endParaRPr>
          </a:p>
          <a:p>
            <a:r>
              <a:rPr lang="en-US" sz="2000" dirty="0" smtClean="0"/>
              <a:t>When </a:t>
            </a:r>
            <a:r>
              <a:rPr lang="en-US" sz="2000" dirty="0"/>
              <a:t>a viewer clicks on the link and makes a purchase, the </a:t>
            </a:r>
            <a:r>
              <a:rPr lang="en-US" sz="2000" dirty="0" err="1"/>
              <a:t>YouTuber</a:t>
            </a:r>
            <a:r>
              <a:rPr lang="en-US" sz="2000" dirty="0"/>
              <a:t> earns a </a:t>
            </a:r>
            <a:r>
              <a:rPr lang="en-US" sz="2000" b="1" dirty="0">
                <a:solidFill>
                  <a:srgbClr val="FF0000"/>
                </a:solidFill>
              </a:rPr>
              <a:t>commission</a:t>
            </a:r>
            <a:r>
              <a:rPr lang="en-US" sz="2000" dirty="0"/>
              <a:t> on the sale. </a:t>
            </a:r>
            <a:endParaRPr lang="en-US" sz="2000" dirty="0">
              <a:solidFill>
                <a:srgbClr val="0A0A0A"/>
              </a:solidFill>
            </a:endParaRPr>
          </a:p>
          <a:p>
            <a:endParaRPr lang="en-GB" sz="1800" b="0" i="0" dirty="0">
              <a:solidFill>
                <a:srgbClr val="0A0A0A"/>
              </a:solidFill>
              <a:effectLst/>
            </a:endParaRPr>
          </a:p>
        </p:txBody>
      </p:sp>
      <p:pic>
        <p:nvPicPr>
          <p:cNvPr id="6" name="Picture 5" descr="Diagram on how affiliate programs work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109" y="1311776"/>
            <a:ext cx="4649897" cy="5216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/>
          <p:cNvCxnSpPr/>
          <p:nvPr/>
        </p:nvCxnSpPr>
        <p:spPr>
          <a:xfrm flipV="1">
            <a:off x="583884" y="2612572"/>
            <a:ext cx="4611188" cy="1015"/>
          </a:xfrm>
          <a:prstGeom prst="line">
            <a:avLst/>
          </a:prstGeom>
          <a:ln w="28575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4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b="1" i="0" u="sng" dirty="0">
                <a:solidFill>
                  <a:srgbClr val="0A0A0A"/>
                </a:solidFill>
                <a:effectLst/>
                <a:latin typeface="Roboto" panose="02000000000000000000" pitchFamily="2" charset="0"/>
              </a:rPr>
              <a:t>YouTube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541610" y="1411550"/>
            <a:ext cx="10759664" cy="2618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GB" sz="1800" b="0" i="0" dirty="0">
                <a:solidFill>
                  <a:srgbClr val="0A0A0A"/>
                </a:solidFill>
                <a:effectLst/>
                <a:latin typeface="Palatino Linotype" panose="02040502050505030304" pitchFamily="18" charset="0"/>
              </a:rPr>
              <a:t>YouTube is </a:t>
            </a:r>
            <a:r>
              <a:rPr lang="en-GB" sz="1800" b="0" i="0" dirty="0" smtClean="0">
                <a:solidFill>
                  <a:srgbClr val="0A0A0A"/>
                </a:solidFill>
                <a:effectLst/>
                <a:latin typeface="Palatino Linotype" panose="02040502050505030304" pitchFamily="18" charset="0"/>
              </a:rPr>
              <a:t>a Google </a:t>
            </a:r>
            <a:r>
              <a:rPr lang="en-GB" sz="1800" b="0" i="0" dirty="0">
                <a:solidFill>
                  <a:srgbClr val="0A0A0A"/>
                </a:solidFill>
                <a:effectLst/>
                <a:latin typeface="Palatino Linotype" panose="02040502050505030304" pitchFamily="18" charset="0"/>
              </a:rPr>
              <a:t>owned website and allows its users to </a:t>
            </a:r>
          </a:p>
          <a:p>
            <a:pPr algn="l">
              <a:lnSpc>
                <a:spcPct val="150000"/>
              </a:lnSpc>
            </a:pPr>
            <a:r>
              <a:rPr lang="en-GB" sz="1800" dirty="0">
                <a:solidFill>
                  <a:srgbClr val="0A0A0A"/>
                </a:solidFill>
                <a:latin typeface="Palatino Linotype" panose="02040502050505030304" pitchFamily="18" charset="0"/>
              </a:rPr>
              <a:t>U</a:t>
            </a:r>
            <a:r>
              <a:rPr lang="en-GB" sz="1800" b="0" i="0" dirty="0">
                <a:solidFill>
                  <a:srgbClr val="0A0A0A"/>
                </a:solidFill>
                <a:effectLst/>
                <a:latin typeface="Palatino Linotype" panose="02040502050505030304" pitchFamily="18" charset="0"/>
              </a:rPr>
              <a:t>pload videos</a:t>
            </a:r>
          </a:p>
          <a:p>
            <a:pPr algn="l">
              <a:lnSpc>
                <a:spcPct val="150000"/>
              </a:lnSpc>
            </a:pPr>
            <a:r>
              <a:rPr lang="en-GB" sz="1800" dirty="0">
                <a:solidFill>
                  <a:srgbClr val="0A0A0A"/>
                </a:solidFill>
                <a:latin typeface="Palatino Linotype" panose="02040502050505030304" pitchFamily="18" charset="0"/>
              </a:rPr>
              <a:t>S</a:t>
            </a:r>
            <a:r>
              <a:rPr lang="en-GB" sz="1800" b="0" i="0" dirty="0">
                <a:solidFill>
                  <a:srgbClr val="0A0A0A"/>
                </a:solidFill>
                <a:effectLst/>
                <a:latin typeface="Palatino Linotype" panose="02040502050505030304" pitchFamily="18" charset="0"/>
              </a:rPr>
              <a:t>hare and comment on other videos</a:t>
            </a:r>
          </a:p>
          <a:p>
            <a:pPr algn="l">
              <a:lnSpc>
                <a:spcPct val="150000"/>
              </a:lnSpc>
            </a:pPr>
            <a:r>
              <a:rPr lang="en-GB" sz="1800" dirty="0">
                <a:solidFill>
                  <a:srgbClr val="0A0A0A"/>
                </a:solidFill>
                <a:latin typeface="Palatino Linotype" panose="02040502050505030304" pitchFamily="18" charset="0"/>
              </a:rPr>
              <a:t>S</a:t>
            </a:r>
            <a:r>
              <a:rPr lang="en-GB" sz="1800" b="0" i="0" dirty="0">
                <a:solidFill>
                  <a:srgbClr val="0A0A0A"/>
                </a:solidFill>
                <a:effectLst/>
                <a:latin typeface="Palatino Linotype" panose="02040502050505030304" pitchFamily="18" charset="0"/>
              </a:rPr>
              <a:t>ubscribe to other users’ channels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GB" sz="1800" b="0" i="0" dirty="0">
                <a:solidFill>
                  <a:srgbClr val="0A0A0A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and make money by monetizing their videos. The videos are free to watch.</a:t>
            </a:r>
          </a:p>
          <a:p>
            <a:pPr algn="l">
              <a:lnSpc>
                <a:spcPct val="150000"/>
              </a:lnSpc>
            </a:pPr>
            <a:r>
              <a:rPr lang="en-GB" sz="1800" b="0" i="0" dirty="0">
                <a:solidFill>
                  <a:srgbClr val="0A0A0A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It also provides a specialized </a:t>
            </a:r>
            <a:r>
              <a:rPr lang="en-GB" sz="18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platform for games and music</a:t>
            </a:r>
            <a:r>
              <a:rPr lang="en-GB" sz="1800" b="0" i="0" dirty="0">
                <a:solidFill>
                  <a:srgbClr val="0A0A0A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26" y="1411550"/>
            <a:ext cx="4050463" cy="27036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46C2AC-E5BC-4370-C508-C95CD766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A0A0A"/>
                </a:solidFill>
                <a:latin typeface="Roboto" panose="02000000000000000000" pitchFamily="2" charset="0"/>
              </a:rPr>
              <a:t>Crowdfund your next creative 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9D0294-DB84-B05B-520F-D9FD5315EE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3884" y="1577649"/>
            <a:ext cx="5879059" cy="4950151"/>
          </a:xfrm>
        </p:spPr>
        <p:txBody>
          <a:bodyPr>
            <a:noAutofit/>
          </a:bodyPr>
          <a:lstStyle/>
          <a:p>
            <a:pPr algn="just"/>
            <a:r>
              <a:rPr lang="en-US" sz="1800" dirty="0" smtClean="0"/>
              <a:t>Crowd funding </a:t>
            </a:r>
            <a:r>
              <a:rPr lang="en-US" sz="1800" dirty="0"/>
              <a:t>on YouTube is a way for content creators to </a:t>
            </a:r>
            <a:r>
              <a:rPr lang="en-US" sz="1800" b="1" dirty="0"/>
              <a:t>raise funds from their fans </a:t>
            </a:r>
            <a:r>
              <a:rPr lang="en-US" sz="1800" dirty="0"/>
              <a:t>and supporters in order to </a:t>
            </a:r>
            <a:r>
              <a:rPr lang="en-US" sz="1800" b="1" dirty="0"/>
              <a:t>support their projects </a:t>
            </a:r>
            <a:r>
              <a:rPr lang="en-US" sz="1800" dirty="0"/>
              <a:t>or goals. 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Creators typically use platforms like </a:t>
            </a:r>
            <a:r>
              <a:rPr lang="en-US" sz="1800" b="1" dirty="0">
                <a:solidFill>
                  <a:srgbClr val="FF0000"/>
                </a:solidFill>
              </a:rPr>
              <a:t>Kickstarter</a:t>
            </a:r>
            <a:r>
              <a:rPr lang="en-US" sz="1800" b="1" dirty="0"/>
              <a:t>, </a:t>
            </a:r>
            <a:r>
              <a:rPr lang="en-US" sz="1800" b="1" dirty="0">
                <a:solidFill>
                  <a:srgbClr val="FF0000"/>
                </a:solidFill>
              </a:rPr>
              <a:t>Patreon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tx1"/>
                </a:solidFill>
              </a:rPr>
              <a:t>or</a:t>
            </a:r>
            <a:r>
              <a:rPr lang="en-US" sz="1800" b="1" dirty="0">
                <a:solidFill>
                  <a:srgbClr val="FF0000"/>
                </a:solidFill>
              </a:rPr>
              <a:t> GoFundMe </a:t>
            </a:r>
            <a:r>
              <a:rPr lang="en-US" sz="1800" dirty="0"/>
              <a:t>to facilitate the crowdfunding process, and they promote their campaigns through their YouTube channels and social media accounts.</a:t>
            </a:r>
            <a:endParaRPr lang="en-GB" sz="1800" dirty="0"/>
          </a:p>
        </p:txBody>
      </p:sp>
      <p:pic>
        <p:nvPicPr>
          <p:cNvPr id="3074" name="Picture 2" descr="Your Guide to Understanding Crowdfunding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" t="5030" r="6227" b="10017"/>
          <a:stretch/>
        </p:blipFill>
        <p:spPr bwMode="auto">
          <a:xfrm>
            <a:off x="6956216" y="2496845"/>
            <a:ext cx="4802820" cy="266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583884" y="3291864"/>
            <a:ext cx="4611188" cy="1015"/>
          </a:xfrm>
          <a:prstGeom prst="line">
            <a:avLst/>
          </a:prstGeom>
          <a:ln w="28575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16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46C2AC-E5BC-4370-C508-C95CD766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A0A0A"/>
                </a:solidFill>
                <a:latin typeface="Roboto" panose="02000000000000000000" pitchFamily="2" charset="0"/>
              </a:rPr>
              <a:t>Support you through “fan funding”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9D0294-DB84-B05B-520F-D9FD5315EE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3884" y="1345475"/>
            <a:ext cx="10877188" cy="4531542"/>
          </a:xfrm>
        </p:spPr>
        <p:txBody>
          <a:bodyPr>
            <a:noAutofit/>
          </a:bodyPr>
          <a:lstStyle/>
          <a:p>
            <a:r>
              <a:rPr lang="en-US" sz="1800" dirty="0"/>
              <a:t>It is a way for YouTube creators to receive </a:t>
            </a:r>
            <a:r>
              <a:rPr lang="en-US" sz="1800" b="1" dirty="0"/>
              <a:t>financial contributions </a:t>
            </a:r>
            <a:r>
              <a:rPr lang="en-US" sz="1800" dirty="0"/>
              <a:t>from their viewers. It allows viewers to support their favorite creators by making voluntary monetary contributions through a variety of platforms, including YouTube's own Crowdfunding feature called </a:t>
            </a:r>
            <a:r>
              <a:rPr lang="en-US" sz="1800" b="1" dirty="0">
                <a:solidFill>
                  <a:srgbClr val="FF0000"/>
                </a:solidFill>
              </a:rPr>
              <a:t>"channel memberships" </a:t>
            </a:r>
            <a:r>
              <a:rPr lang="en-US" sz="1800" dirty="0"/>
              <a:t>or </a:t>
            </a:r>
            <a:r>
              <a:rPr lang="en-US" sz="1800" b="1" dirty="0">
                <a:solidFill>
                  <a:srgbClr val="FF0000"/>
                </a:solidFill>
              </a:rPr>
              <a:t>third-party platforms </a:t>
            </a:r>
            <a:r>
              <a:rPr lang="en-US" sz="1800" dirty="0"/>
              <a:t>like </a:t>
            </a:r>
            <a:endParaRPr lang="en-US" sz="1800" dirty="0">
              <a:solidFill>
                <a:srgbClr val="0A0A0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>
                <a:solidFill>
                  <a:srgbClr val="00B050"/>
                </a:solidFill>
              </a:rPr>
              <a:t>Super chat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>
                <a:solidFill>
                  <a:srgbClr val="00B050"/>
                </a:solidFill>
              </a:rPr>
              <a:t>Super Thanks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00B050"/>
                </a:solidFill>
              </a:rPr>
              <a:t>Membership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30,000 subscribers 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09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46C2AC-E5BC-4370-C508-C95CD766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A0A0A"/>
                </a:solidFill>
                <a:latin typeface="Roboto" panose="02000000000000000000" pitchFamily="2" charset="0"/>
              </a:rPr>
              <a:t>License your content to the media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9D0294-DB84-B05B-520F-D9FD5315EE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3884" y="1577649"/>
            <a:ext cx="5879059" cy="495015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A0A0A"/>
                </a:solidFill>
              </a:rPr>
              <a:t>If you happen to create a </a:t>
            </a:r>
            <a:r>
              <a:rPr lang="en-US" sz="2000" b="1" dirty="0">
                <a:solidFill>
                  <a:srgbClr val="0A0A0A"/>
                </a:solidFill>
              </a:rPr>
              <a:t>viral video </a:t>
            </a:r>
            <a:r>
              <a:rPr lang="en-US" sz="2000" dirty="0">
                <a:solidFill>
                  <a:srgbClr val="0A0A0A"/>
                </a:solidFill>
              </a:rPr>
              <a:t>with mass appeal—say, a </a:t>
            </a:r>
            <a:r>
              <a:rPr lang="en-US" sz="2000" dirty="0">
                <a:solidFill>
                  <a:srgbClr val="FF0000"/>
                </a:solidFill>
              </a:rPr>
              <a:t>funny clip featuring your dog</a:t>
            </a:r>
            <a:r>
              <a:rPr lang="en-US" sz="2000" dirty="0">
                <a:solidFill>
                  <a:srgbClr val="0A0A0A"/>
                </a:solidFill>
              </a:rPr>
              <a:t>—you can </a:t>
            </a:r>
            <a:r>
              <a:rPr lang="en-US" sz="2000" b="1" dirty="0">
                <a:solidFill>
                  <a:srgbClr val="FF0000"/>
                </a:solidFill>
              </a:rPr>
              <a:t>license</a:t>
            </a:r>
            <a:r>
              <a:rPr lang="en-US" sz="2000" dirty="0">
                <a:solidFill>
                  <a:srgbClr val="0A0A0A"/>
                </a:solidFill>
              </a:rPr>
              <a:t> your content in </a:t>
            </a:r>
            <a:r>
              <a:rPr lang="en-US" sz="2000" b="1" dirty="0">
                <a:solidFill>
                  <a:srgbClr val="0A0A0A"/>
                </a:solidFill>
              </a:rPr>
              <a:t>exchange for money</a:t>
            </a:r>
            <a:r>
              <a:rPr lang="en-US" sz="2000" dirty="0">
                <a:solidFill>
                  <a:srgbClr val="0A0A0A"/>
                </a:solidFill>
              </a:rPr>
              <a:t>.</a:t>
            </a:r>
          </a:p>
          <a:p>
            <a:endParaRPr lang="en-US" sz="2000" dirty="0">
              <a:solidFill>
                <a:srgbClr val="0A0A0A"/>
              </a:solidFill>
            </a:endParaRPr>
          </a:p>
          <a:p>
            <a:r>
              <a:rPr lang="en-US" sz="2000" b="1" dirty="0">
                <a:solidFill>
                  <a:srgbClr val="00B050"/>
                </a:solidFill>
              </a:rPr>
              <a:t>TV news outlets, morning shows, online news sites</a:t>
            </a:r>
            <a:r>
              <a:rPr lang="en-US" sz="2000" dirty="0"/>
              <a:t>, and other creators might reach out about rights to use your videos if they happen to go viral.</a:t>
            </a:r>
          </a:p>
          <a:p>
            <a:endParaRPr lang="en-GB" sz="1800" b="0" i="0" dirty="0">
              <a:solidFill>
                <a:srgbClr val="0A0A0A"/>
              </a:solidFill>
              <a:effectLst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942" y="1577649"/>
            <a:ext cx="5322657" cy="37055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D29D0294-DB84-B05B-520F-D9FD5315EE07}"/>
              </a:ext>
            </a:extLst>
          </p:cNvPr>
          <p:cNvSpPr txBox="1">
            <a:spLocks/>
          </p:cNvSpPr>
          <p:nvPr/>
        </p:nvSpPr>
        <p:spPr>
          <a:xfrm>
            <a:off x="6462942" y="5295900"/>
            <a:ext cx="5600859" cy="736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0A0A0A"/>
                </a:solidFill>
              </a:rPr>
              <a:t>When this video of a woman wearing a Chewbacca mask went viral, tons of media outlets wanted in. 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862084" y="3429409"/>
            <a:ext cx="4611188" cy="1015"/>
          </a:xfrm>
          <a:prstGeom prst="line">
            <a:avLst/>
          </a:prstGeom>
          <a:ln w="28575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22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/>
          <p:cNvSpPr txBox="1">
            <a:spLocks/>
          </p:cNvSpPr>
          <p:nvPr/>
        </p:nvSpPr>
        <p:spPr>
          <a:xfrm>
            <a:off x="1118587" y="2292657"/>
            <a:ext cx="5415378" cy="1968623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2000"/>
              </a:spcAft>
              <a:buNone/>
            </a:pPr>
            <a:r>
              <a:rPr lang="en-GB" sz="48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volini" panose="020B0502040204020203" pitchFamily="66" charset="0"/>
                <a:cs typeface="Cavolini" panose="020B0502040204020203" pitchFamily="66" charset="0"/>
              </a:rPr>
              <a:t>H</a:t>
            </a:r>
            <a:r>
              <a:rPr 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volini" panose="020B0502040204020203" pitchFamily="66" charset="0"/>
                <a:cs typeface="Cavolini" panose="020B0502040204020203" pitchFamily="66" charset="0"/>
              </a:rPr>
              <a:t>ow to get </a:t>
            </a:r>
            <a:r>
              <a:rPr lang="en-US" sz="4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volini" panose="020B0502040204020203" pitchFamily="66" charset="0"/>
                <a:cs typeface="Cavolini" panose="020B0502040204020203" pitchFamily="66" charset="0"/>
              </a:rPr>
              <a:t>paid</a:t>
            </a:r>
            <a:r>
              <a:rPr 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volini" panose="020B0502040204020203" pitchFamily="66" charset="0"/>
                <a:cs typeface="Cavolini" panose="020B0502040204020203" pitchFamily="66" charset="0"/>
              </a:rPr>
              <a:t> on YouTube</a:t>
            </a:r>
            <a:r>
              <a:rPr lang="en-GB" sz="48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volini" panose="020B0502040204020203" pitchFamily="66" charset="0"/>
                <a:cs typeface="Cavolini" panose="020B0502040204020203" pitchFamily="66" charset="0"/>
              </a:rPr>
              <a:t>?</a:t>
            </a:r>
            <a:endParaRPr lang="en-GB" sz="2400" i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volini" panose="020B0502040204020203"/>
              <a:cs typeface="Cavolini" panose="020B0502040204020203" pitchFamily="66" charset="0"/>
            </a:endParaRP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="" xmlns:a16="http://schemas.microsoft.com/office/drawing/2014/main" id="{F7B062BF-E959-2766-27CD-821F1E50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965" y="1256826"/>
            <a:ext cx="4767309" cy="47746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19AA0F-9B3F-F13F-ED1D-7C1E3AAE9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50" y="803092"/>
            <a:ext cx="11162900" cy="50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9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46C2AC-E5BC-4370-C508-C95CD7666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905" y="454333"/>
            <a:ext cx="6877119" cy="64008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A0A0A"/>
                </a:solidFill>
                <a:latin typeface="Roboto" panose="02000000000000000000" pitchFamily="2" charset="0"/>
              </a:rPr>
              <a:t/>
            </a:r>
            <a:br>
              <a:rPr lang="en-US" b="1" dirty="0">
                <a:solidFill>
                  <a:srgbClr val="0A0A0A"/>
                </a:solidFill>
                <a:latin typeface="Roboto" panose="02000000000000000000" pitchFamily="2" charset="0"/>
              </a:rPr>
            </a:br>
            <a:r>
              <a:rPr lang="en-US" b="1" dirty="0">
                <a:solidFill>
                  <a:srgbClr val="0A0A0A"/>
                </a:solidFill>
                <a:latin typeface="Roboto" panose="02000000000000000000" pitchFamily="2" charset="0"/>
              </a:rPr>
              <a:t/>
            </a:r>
            <a:br>
              <a:rPr lang="en-US" b="1" dirty="0">
                <a:solidFill>
                  <a:srgbClr val="0A0A0A"/>
                </a:solidFill>
                <a:latin typeface="Roboto" panose="02000000000000000000" pitchFamily="2" charset="0"/>
              </a:rPr>
            </a:br>
            <a:r>
              <a:rPr lang="en-US" b="1" dirty="0">
                <a:solidFill>
                  <a:srgbClr val="0A0A0A"/>
                </a:solidFill>
                <a:latin typeface="Roboto" panose="02000000000000000000" pitchFamily="2" charset="0"/>
              </a:rPr>
              <a:t>How to get paid on YouTube?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9D0294-DB84-B05B-520F-D9FD5315EE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3884" y="1577649"/>
            <a:ext cx="11099130" cy="4950151"/>
          </a:xfrm>
        </p:spPr>
        <p:txBody>
          <a:bodyPr>
            <a:noAutofit/>
          </a:bodyPr>
          <a:lstStyle/>
          <a:p>
            <a:r>
              <a:rPr lang="en-GB" sz="1800" dirty="0"/>
              <a:t>When your earnings reach the payment method selection threshold, you can select your form of payment. Depending on your payment address, the following options may be available to you:</a:t>
            </a:r>
          </a:p>
          <a:p>
            <a:pPr marL="514350" lvl="1" indent="-285750" fontAlgn="base">
              <a:buFont typeface="Courier New" panose="02070309020205020404" pitchFamily="49" charset="0"/>
              <a:buChar char="o"/>
            </a:pPr>
            <a:r>
              <a:rPr lang="en-GB" sz="1800" dirty="0"/>
              <a:t>Check</a:t>
            </a:r>
          </a:p>
          <a:p>
            <a:pPr marL="514350" lvl="1" indent="-285750" fontAlgn="base">
              <a:buFont typeface="Courier New" panose="02070309020205020404" pitchFamily="49" charset="0"/>
              <a:buChar char="o"/>
            </a:pPr>
            <a:r>
              <a:rPr lang="en-GB" sz="1800" dirty="0"/>
              <a:t>Electronic Funds Transfer (EFT)</a:t>
            </a:r>
          </a:p>
          <a:p>
            <a:pPr marL="514350" lvl="1" indent="-285750" fontAlgn="base">
              <a:buFont typeface="Courier New" panose="02070309020205020404" pitchFamily="49" charset="0"/>
              <a:buChar char="o"/>
            </a:pPr>
            <a:r>
              <a:rPr lang="en-GB" sz="1800" dirty="0"/>
              <a:t>Wire Transfer</a:t>
            </a:r>
          </a:p>
          <a:p>
            <a:endParaRPr lang="en-US" sz="2400" dirty="0">
              <a:solidFill>
                <a:srgbClr val="0A0A0A"/>
              </a:solidFill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164EFB6B-AE3D-A781-A4BC-80C67653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966" y="2727017"/>
            <a:ext cx="65341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/>
          <p:cNvSpPr txBox="1">
            <a:spLocks/>
          </p:cNvSpPr>
          <p:nvPr/>
        </p:nvSpPr>
        <p:spPr>
          <a:xfrm>
            <a:off x="1118587" y="2292657"/>
            <a:ext cx="5415378" cy="1968623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2000"/>
              </a:spcAft>
              <a:buNone/>
            </a:pPr>
            <a:r>
              <a:rPr 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volini" panose="020B0502040204020203" pitchFamily="66" charset="0"/>
                <a:cs typeface="Cavolini" panose="020B0502040204020203" pitchFamily="66" charset="0"/>
              </a:rPr>
              <a:t>How much money do You Tubers make </a:t>
            </a:r>
            <a:r>
              <a:rPr lang="en-US" sz="4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volini" panose="020B0502040204020203" pitchFamily="66" charset="0"/>
                <a:cs typeface="Cavolini" panose="020B0502040204020203" pitchFamily="66" charset="0"/>
              </a:rPr>
              <a:t>per year</a:t>
            </a:r>
            <a:r>
              <a:rPr 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volini" panose="020B0502040204020203" pitchFamily="66" charset="0"/>
                <a:cs typeface="Cavolini" panose="020B0502040204020203" pitchFamily="66" charset="0"/>
              </a:rPr>
              <a:t>?</a:t>
            </a:r>
            <a:endParaRPr lang="en-GB" sz="2400" i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volini" panose="020B0502040204020203"/>
              <a:cs typeface="Cavolini" panose="020B0502040204020203" pitchFamily="66" charset="0"/>
            </a:endParaRP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="" xmlns:a16="http://schemas.microsoft.com/office/drawing/2014/main" id="{F7B062BF-E959-2766-27CD-821F1E50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965" y="1256826"/>
            <a:ext cx="4767309" cy="47746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19AA0F-9B3F-F13F-ED1D-7C1E3AAE9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50" y="803092"/>
            <a:ext cx="11162900" cy="50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5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46C2AC-E5BC-4370-C508-C95CD7666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257033" cy="64008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A0A0A"/>
                </a:solidFill>
                <a:latin typeface="Roboto" panose="02000000000000000000" pitchFamily="2" charset="0"/>
              </a:rPr>
              <a:t/>
            </a:r>
            <a:br>
              <a:rPr lang="en-US" b="1" dirty="0">
                <a:solidFill>
                  <a:srgbClr val="0A0A0A"/>
                </a:solidFill>
                <a:latin typeface="Roboto" panose="02000000000000000000" pitchFamily="2" charset="0"/>
              </a:rPr>
            </a:br>
            <a:r>
              <a:rPr lang="en-US" b="1" dirty="0">
                <a:solidFill>
                  <a:srgbClr val="0A0A0A"/>
                </a:solidFill>
                <a:latin typeface="Roboto" panose="02000000000000000000" pitchFamily="2" charset="0"/>
              </a:rPr>
              <a:t>How much money do YouTubers make per year?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9D0294-DB84-B05B-520F-D9FD5315EE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3884" y="1577649"/>
            <a:ext cx="5657259" cy="2168728"/>
          </a:xfrm>
        </p:spPr>
        <p:txBody>
          <a:bodyPr>
            <a:noAutofit/>
          </a:bodyPr>
          <a:lstStyle/>
          <a:p>
            <a:r>
              <a:rPr lang="en-US" sz="2000" dirty="0"/>
              <a:t>Some YouTubers such as </a:t>
            </a:r>
            <a:r>
              <a:rPr lang="en-US" sz="2000" b="1" u="sng" dirty="0">
                <a:hlinkClick r:id="rId2"/>
              </a:rPr>
              <a:t>MrBeast</a:t>
            </a:r>
            <a:r>
              <a:rPr lang="en-US" sz="2000" dirty="0"/>
              <a:t>, Like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Nastya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Dude Perfect</a:t>
            </a:r>
            <a:r>
              <a:rPr lang="en-US" sz="2000" dirty="0"/>
              <a:t>, and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JuegaGerman</a:t>
            </a:r>
            <a:r>
              <a:rPr lang="en-US" sz="2000" dirty="0"/>
              <a:t> earn upward of </a:t>
            </a:r>
            <a:r>
              <a:rPr lang="en-US" sz="2000" b="1" dirty="0">
                <a:solidFill>
                  <a:srgbClr val="FF0000"/>
                </a:solidFill>
              </a:rPr>
              <a:t>$28.5 million </a:t>
            </a:r>
            <a:r>
              <a:rPr lang="en-US" sz="2000" dirty="0"/>
              <a:t>per year through their channels. </a:t>
            </a:r>
            <a:endParaRPr lang="en-US" sz="2000" dirty="0">
              <a:solidFill>
                <a:srgbClr val="0A0A0A"/>
              </a:solidFill>
            </a:endParaRPr>
          </a:p>
        </p:txBody>
      </p:sp>
      <p:pic>
        <p:nvPicPr>
          <p:cNvPr id="6" name="Picture 5" descr="youtube estimated earning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43" y="1417551"/>
            <a:ext cx="5558972" cy="45171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3986074" y="5934670"/>
            <a:ext cx="791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According to 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Influencer Marketing Hub’s YouTube Money Calculator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71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7ACE8DE-32FA-D12F-C47C-D34113027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360" y="1273472"/>
            <a:ext cx="4900303" cy="49173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9BD3D9E-192C-BFA5-802B-FE2EAA63A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50" y="767581"/>
            <a:ext cx="11162900" cy="50589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C35CECC7-5BE2-9803-D233-C298CEB2D4B0}"/>
              </a:ext>
            </a:extLst>
          </p:cNvPr>
          <p:cNvCxnSpPr/>
          <p:nvPr/>
        </p:nvCxnSpPr>
        <p:spPr>
          <a:xfrm flipV="1">
            <a:off x="1012453" y="3970946"/>
            <a:ext cx="4611188" cy="1015"/>
          </a:xfrm>
          <a:prstGeom prst="line">
            <a:avLst/>
          </a:prstGeom>
          <a:ln w="28575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Title 9">
            <a:extLst>
              <a:ext uri="{FF2B5EF4-FFF2-40B4-BE49-F238E27FC236}">
                <a16:creationId xmlns="" xmlns:a16="http://schemas.microsoft.com/office/drawing/2014/main" id="{8EB10C7C-DECA-88EC-54BA-C0AEB22B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37" y="3214072"/>
            <a:ext cx="4384619" cy="64008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Bell MT" panose="02020503060305020303" pitchFamily="18" charset="0"/>
                <a:cs typeface="Segoe UI Light" panose="020B0502040204020203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20267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5">
            <a:extLst>
              <a:ext uri="{FF2B5EF4-FFF2-40B4-BE49-F238E27FC236}">
                <a16:creationId xmlns="" xmlns:a16="http://schemas.microsoft.com/office/drawing/2014/main" id="{CA1F90D3-49FC-85D5-84EF-843FCC83E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13"/>
          <a:stretch/>
        </p:blipFill>
        <p:spPr>
          <a:xfrm>
            <a:off x="1118586" y="1012054"/>
            <a:ext cx="9845335" cy="50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5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/>
          <p:cNvSpPr txBox="1">
            <a:spLocks/>
          </p:cNvSpPr>
          <p:nvPr/>
        </p:nvSpPr>
        <p:spPr>
          <a:xfrm>
            <a:off x="1118587" y="2292657"/>
            <a:ext cx="5415378" cy="1968623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2000"/>
              </a:spcAft>
              <a:buNone/>
            </a:pPr>
            <a:r>
              <a:rPr lang="en-GB" sz="48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volini" panose="020B0502040204020203" pitchFamily="66" charset="0"/>
                <a:cs typeface="Cavolini" panose="020B0502040204020203" pitchFamily="66" charset="0"/>
              </a:rPr>
              <a:t>But how does YouTube </a:t>
            </a:r>
            <a:r>
              <a:rPr lang="en-GB" sz="4800" i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volini" panose="020B0502040204020203" pitchFamily="66" charset="0"/>
                <a:cs typeface="Cavolini" panose="020B0502040204020203" pitchFamily="66" charset="0"/>
              </a:rPr>
              <a:t>make money</a:t>
            </a:r>
            <a:r>
              <a:rPr lang="en-GB" sz="48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volini" panose="020B0502040204020203" pitchFamily="66" charset="0"/>
                <a:cs typeface="Cavolini" panose="020B0502040204020203" pitchFamily="66" charset="0"/>
              </a:rPr>
              <a:t>?</a:t>
            </a:r>
            <a:endParaRPr lang="en-GB" sz="2400" i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="" xmlns:a16="http://schemas.microsoft.com/office/drawing/2014/main" id="{F7B062BF-E959-2766-27CD-821F1E50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965" y="1256826"/>
            <a:ext cx="4767309" cy="47746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619AA0F-9B3F-F13F-ED1D-7C1E3AAE9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50" y="803092"/>
            <a:ext cx="11162900" cy="50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2B827B-A115-796C-BCD9-56D09882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i="0" dirty="0">
                <a:solidFill>
                  <a:schemeClr val="tx1"/>
                </a:solidFill>
                <a:latin typeface="Roboto" panose="02000000000000000000" pitchFamily="2" charset="0"/>
              </a:rPr>
              <a:t>How Does YouTube Make Money?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A02D04-A56F-F0A9-4549-7D7466F808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1639" y="1516332"/>
            <a:ext cx="4416552" cy="4531771"/>
          </a:xfrm>
        </p:spPr>
        <p:txBody>
          <a:bodyPr>
            <a:normAutofit/>
          </a:bodyPr>
          <a:lstStyle/>
          <a:p>
            <a:r>
              <a:rPr lang="en-GB" sz="1800" b="0" i="0" dirty="0">
                <a:solidFill>
                  <a:srgbClr val="0A0A0A"/>
                </a:solidFill>
                <a:effectLst/>
              </a:rPr>
              <a:t>YouTube earns most of its revenue from </a:t>
            </a:r>
            <a:r>
              <a:rPr lang="en-GB" sz="2600" b="0" i="0" dirty="0">
                <a:solidFill>
                  <a:srgbClr val="FF9B45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advertisements</a:t>
            </a:r>
            <a:r>
              <a:rPr lang="en-GB" sz="1800" b="0" i="0" dirty="0">
                <a:solidFill>
                  <a:srgbClr val="FF9B45"/>
                </a:solidFill>
                <a:effectLst/>
              </a:rPr>
              <a:t> </a:t>
            </a:r>
            <a:r>
              <a:rPr lang="en-GB" sz="1800" b="0" i="0" dirty="0">
                <a:solidFill>
                  <a:srgbClr val="0A0A0A"/>
                </a:solidFill>
                <a:effectLst/>
              </a:rPr>
              <a:t>and represents </a:t>
            </a:r>
            <a:r>
              <a:rPr lang="en-GB" sz="1800" b="0" i="0" u="none" strike="noStrike" dirty="0">
                <a:solidFill>
                  <a:srgbClr val="BE1E2D"/>
                </a:solidFill>
                <a:effectLst/>
              </a:rPr>
              <a:t>11% of Google’s net US ad revenues</a:t>
            </a:r>
            <a:r>
              <a:rPr lang="en-GB" sz="1800" b="0" i="0" dirty="0">
                <a:solidFill>
                  <a:srgbClr val="0A0A0A"/>
                </a:solidFill>
                <a:effectLst/>
              </a:rPr>
              <a:t>. </a:t>
            </a:r>
          </a:p>
          <a:p>
            <a:endParaRPr lang="en-GB" sz="1800" dirty="0">
              <a:solidFill>
                <a:srgbClr val="0A0A0A"/>
              </a:solidFill>
            </a:endParaRPr>
          </a:p>
          <a:p>
            <a:r>
              <a:rPr lang="en-GB" sz="1800" dirty="0">
                <a:solidFill>
                  <a:srgbClr val="0A0A0A"/>
                </a:solidFill>
              </a:rPr>
              <a:t>C</a:t>
            </a:r>
            <a:r>
              <a:rPr lang="en-GB" sz="1800" b="0" i="0" dirty="0">
                <a:solidFill>
                  <a:srgbClr val="0A0A0A"/>
                </a:solidFill>
                <a:effectLst/>
              </a:rPr>
              <a:t>ompany is steadily moving towards the subscription-based business model, but it is still a secondary revenue source.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559EBC7-71B9-E07B-2BD7-C30CE1DB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177" y="1516332"/>
            <a:ext cx="5912573" cy="43346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3863285-7D4B-BB1D-DFA3-D39706E55E66}"/>
              </a:ext>
            </a:extLst>
          </p:cNvPr>
          <p:cNvSpPr txBox="1"/>
          <p:nvPr/>
        </p:nvSpPr>
        <p:spPr>
          <a:xfrm>
            <a:off x="3859656" y="6279139"/>
            <a:ext cx="78943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b="0" i="1" dirty="0">
                <a:solidFill>
                  <a:srgbClr val="808080"/>
                </a:solidFill>
                <a:effectLst/>
                <a:latin typeface="Roboto" panose="02000000000000000000" pitchFamily="2" charset="0"/>
              </a:rPr>
              <a:t>YouTube Advertising revenue in the USA from 2015-2018. Source: </a:t>
            </a:r>
            <a:r>
              <a:rPr lang="en-GB" sz="1100" b="0" i="1" u="none" strike="noStrike" dirty="0">
                <a:solidFill>
                  <a:srgbClr val="BE1E2D"/>
                </a:solidFill>
                <a:effectLst/>
                <a:latin typeface="Roboto" panose="02000000000000000000" pitchFamily="2" charset="0"/>
                <a:hlinkClick r:id="rId3"/>
              </a:rPr>
              <a:t>Statista</a:t>
            </a:r>
            <a:endParaRPr lang="en-US" sz="11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66206" y="3728901"/>
            <a:ext cx="4611188" cy="1015"/>
          </a:xfrm>
          <a:prstGeom prst="line">
            <a:avLst/>
          </a:prstGeom>
          <a:ln w="28575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6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037E95-48B9-E7FC-8495-F03ECB7C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A0A0A"/>
                </a:solidFill>
                <a:effectLst/>
                <a:latin typeface="Roboto" panose="02000000000000000000" pitchFamily="2" charset="0"/>
              </a:rPr>
              <a:t>Sponsored Videos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E1B65FA-FA57-64CF-9819-1C85730A2A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0417" y="1440180"/>
            <a:ext cx="4416552" cy="3977640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Sponsored advertisements </a:t>
            </a:r>
            <a:r>
              <a:rPr lang="en-GB" sz="2000" dirty="0">
                <a:solidFill>
                  <a:schemeClr val="tx1"/>
                </a:solidFill>
                <a:ea typeface="Segoe UI Black" panose="020B0A02040204020203" pitchFamily="34" charset="0"/>
              </a:rPr>
              <a:t>is one of the ways </a:t>
            </a:r>
            <a:r>
              <a:rPr lang="en-GB" sz="2000" dirty="0">
                <a:solidFill>
                  <a:srgbClr val="0A0A0A"/>
                </a:solidFill>
              </a:rPr>
              <a:t>YouTube </a:t>
            </a:r>
            <a:r>
              <a:rPr lang="en-GB" sz="2000" b="0" i="0" dirty="0">
                <a:solidFill>
                  <a:srgbClr val="0A0A0A"/>
                </a:solidFill>
                <a:effectLst/>
              </a:rPr>
              <a:t>makes money is through.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A0A0A"/>
                </a:solidFill>
              </a:rPr>
              <a:t>C</a:t>
            </a:r>
            <a:r>
              <a:rPr lang="en-GB" sz="2000" b="0" i="0" dirty="0">
                <a:solidFill>
                  <a:srgbClr val="0A0A0A"/>
                </a:solidFill>
                <a:effectLst/>
              </a:rPr>
              <a:t>ircled Picture (in right) is a paid ad. It is a sponsored video, and the advertiser pays YouTube based on the </a:t>
            </a:r>
            <a:r>
              <a:rPr lang="en-GB" sz="2000" b="1" i="0" dirty="0">
                <a:solidFill>
                  <a:srgbClr val="00B050"/>
                </a:solidFill>
                <a:effectLst/>
              </a:rPr>
              <a:t>views</a:t>
            </a:r>
            <a:r>
              <a:rPr lang="en-GB" sz="2000" b="0" i="0" dirty="0">
                <a:solidFill>
                  <a:srgbClr val="00B050"/>
                </a:solidFill>
                <a:effectLst/>
              </a:rPr>
              <a:t> </a:t>
            </a:r>
            <a:r>
              <a:rPr lang="en-GB" sz="2000" b="0" i="0" dirty="0">
                <a:solidFill>
                  <a:srgbClr val="0A0A0A"/>
                </a:solidFill>
                <a:effectLst/>
              </a:rPr>
              <a:t>and </a:t>
            </a:r>
            <a:r>
              <a:rPr lang="en-GB" sz="2000" b="1" i="0" dirty="0">
                <a:solidFill>
                  <a:srgbClr val="00B050"/>
                </a:solidFill>
                <a:effectLst/>
              </a:rPr>
              <a:t>clicks</a:t>
            </a:r>
            <a:r>
              <a:rPr lang="en-GB" sz="2000" b="0" i="0" dirty="0">
                <a:solidFill>
                  <a:srgbClr val="0A0A0A"/>
                </a:solidFill>
                <a:effectLst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A0A0A"/>
                </a:solidFill>
                <a:effectLst/>
              </a:rPr>
              <a:t>It is called </a:t>
            </a:r>
            <a:r>
              <a:rPr lang="en-GB" sz="2000" b="0" i="0" dirty="0">
                <a:solidFill>
                  <a:srgbClr val="FF0000"/>
                </a:solidFill>
                <a:effectLst/>
              </a:rPr>
              <a:t>SERP advertising.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D8D57D0-0F07-1374-FFB9-B8E5DA21B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072" y="1727100"/>
            <a:ext cx="6015184" cy="38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899DE3-03B7-0F71-368C-D73E6636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A0A0A"/>
                </a:solidFill>
                <a:effectLst/>
                <a:latin typeface="Roboto" panose="02000000000000000000" pitchFamily="2" charset="0"/>
              </a:rPr>
              <a:t>Embedded Advertisements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FFDB1D-B1D9-8056-1619-5C6241A910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4689452" cy="4974337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0A0A"/>
                </a:solidFill>
              </a:rPr>
              <a:t>Embedded</a:t>
            </a:r>
            <a:r>
              <a:rPr lang="en-GB" sz="2400" b="0" i="0" dirty="0">
                <a:solidFill>
                  <a:srgbClr val="0A0A0A"/>
                </a:solidFill>
                <a:effectLst/>
              </a:rPr>
              <a:t> advertisement </a:t>
            </a:r>
            <a:r>
              <a:rPr lang="en-GB" sz="2400" dirty="0">
                <a:solidFill>
                  <a:srgbClr val="0A0A0A"/>
                </a:solidFill>
              </a:rPr>
              <a:t>are</a:t>
            </a:r>
            <a:r>
              <a:rPr lang="en-GB" sz="2400" b="0" i="0" dirty="0">
                <a:solidFill>
                  <a:srgbClr val="0A0A0A"/>
                </a:solidFill>
                <a:effectLst/>
              </a:rPr>
              <a:t> played </a:t>
            </a:r>
            <a:r>
              <a:rPr lang="en-GB" sz="2400" b="1" i="0" dirty="0">
                <a:solidFill>
                  <a:srgbClr val="00B050"/>
                </a:solidFill>
                <a:effectLst/>
              </a:rPr>
              <a:t>before</a:t>
            </a:r>
            <a:r>
              <a:rPr lang="en-GB" sz="2400" b="0" i="0" dirty="0">
                <a:solidFill>
                  <a:srgbClr val="0A0A0A"/>
                </a:solidFill>
                <a:effectLst/>
              </a:rPr>
              <a:t> the actual video begins.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0A0A0A"/>
                </a:solidFill>
                <a:effectLst/>
              </a:rPr>
              <a:t>To generate income, ads are played in between of videos, and generate income on the </a:t>
            </a:r>
            <a:r>
              <a:rPr lang="en-GB" sz="2400" b="1" i="0" dirty="0">
                <a:solidFill>
                  <a:srgbClr val="FF0000"/>
                </a:solidFill>
                <a:effectLst/>
              </a:rPr>
              <a:t>basis of views</a:t>
            </a:r>
            <a:r>
              <a:rPr lang="en-GB" sz="2400" b="0" i="0" dirty="0">
                <a:solidFill>
                  <a:srgbClr val="0A0A0A"/>
                </a:solidFill>
                <a:effectLst/>
              </a:rPr>
              <a:t>, an ad gets.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0A0A0A"/>
                </a:solidFill>
                <a:effectLst/>
              </a:rPr>
              <a:t>A proportion of that fee is paid to the creator of the video.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08DAB98-15CB-EE70-CF21-1BD807404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831" y="1666427"/>
            <a:ext cx="5646197" cy="397764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="" xmlns:a16="http://schemas.microsoft.com/office/drawing/2014/main" id="{AC1B7C84-CB4E-7DC9-0D7A-04FA8D6CCD88}"/>
              </a:ext>
            </a:extLst>
          </p:cNvPr>
          <p:cNvSpPr/>
          <p:nvPr/>
        </p:nvSpPr>
        <p:spPr>
          <a:xfrm>
            <a:off x="5584054" y="4385569"/>
            <a:ext cx="2432481" cy="1187477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CF757C69-0BDE-6A36-96CA-D4AC6AA3B518}"/>
              </a:ext>
            </a:extLst>
          </p:cNvPr>
          <p:cNvSpPr/>
          <p:nvPr/>
        </p:nvSpPr>
        <p:spPr>
          <a:xfrm>
            <a:off x="10511161" y="4740676"/>
            <a:ext cx="807867" cy="56817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7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A1BDD7-9BA3-EE14-92AF-514FC664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A0A0A"/>
                </a:solidFill>
                <a:effectLst/>
                <a:latin typeface="Roboto" panose="02000000000000000000" pitchFamily="2" charset="0"/>
              </a:rPr>
              <a:t>Landing Page Advertisements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C7FA7AF-9F61-CF7F-43E3-0B0F34BD50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6571518" cy="2275258"/>
          </a:xfrm>
        </p:spPr>
        <p:txBody>
          <a:bodyPr>
            <a:noAutofit/>
          </a:bodyPr>
          <a:lstStyle/>
          <a:p>
            <a:r>
              <a:rPr lang="en-GB" sz="2000" b="0" i="0" dirty="0" smtClean="0">
                <a:solidFill>
                  <a:srgbClr val="0A0A0A"/>
                </a:solidFill>
                <a:effectLst/>
              </a:rPr>
              <a:t>A </a:t>
            </a:r>
            <a:r>
              <a:rPr lang="en-GB" sz="2000" b="0" i="0" dirty="0">
                <a:solidFill>
                  <a:srgbClr val="0A0A0A"/>
                </a:solidFill>
                <a:effectLst/>
              </a:rPr>
              <a:t>Landing page is </a:t>
            </a:r>
            <a:r>
              <a:rPr lang="en-GB" sz="2000" b="1" i="0" dirty="0">
                <a:solidFill>
                  <a:srgbClr val="FF0000"/>
                </a:solidFill>
                <a:effectLst/>
              </a:rPr>
              <a:t>YouTube’s homepage </a:t>
            </a:r>
            <a:r>
              <a:rPr lang="en-GB" sz="2000" b="0" i="0" dirty="0">
                <a:solidFill>
                  <a:srgbClr val="0A0A0A"/>
                </a:solidFill>
                <a:effectLst/>
              </a:rPr>
              <a:t>— which opens first. </a:t>
            </a:r>
            <a:endParaRPr lang="en-GB" sz="2000" b="0" i="0" dirty="0" smtClean="0">
              <a:solidFill>
                <a:srgbClr val="0A0A0A"/>
              </a:solidFill>
              <a:effectLst/>
            </a:endParaRPr>
          </a:p>
          <a:p>
            <a:endParaRPr lang="en-GB" sz="2000" b="0" i="0" dirty="0">
              <a:solidFill>
                <a:srgbClr val="0A0A0A"/>
              </a:solidFill>
              <a:effectLst/>
            </a:endParaRPr>
          </a:p>
          <a:p>
            <a:r>
              <a:rPr lang="en-GB" sz="2000" b="0" i="0" dirty="0">
                <a:solidFill>
                  <a:srgbClr val="0A0A0A"/>
                </a:solidFill>
                <a:effectLst/>
              </a:rPr>
              <a:t>It is a </a:t>
            </a:r>
            <a:r>
              <a:rPr lang="en-GB" sz="2000" b="1" i="0" dirty="0">
                <a:solidFill>
                  <a:srgbClr val="00B050"/>
                </a:solidFill>
                <a:effectLst/>
              </a:rPr>
              <a:t>banner-style advertisement </a:t>
            </a:r>
            <a:r>
              <a:rPr lang="en-GB" sz="2000" b="0" i="0" dirty="0">
                <a:solidFill>
                  <a:srgbClr val="0A0A0A"/>
                </a:solidFill>
                <a:effectLst/>
              </a:rPr>
              <a:t>that can contain both pictures and videos and can be used by advertisers in numerous ways to shout out loud the story.</a:t>
            </a:r>
            <a:endParaRPr lang="en-US" sz="2000" dirty="0"/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="" xmlns:a16="http://schemas.microsoft.com/office/drawing/2014/main" id="{E2110353-9587-AD45-8F11-04D148628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92" y="1429304"/>
            <a:ext cx="2489869" cy="456312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DC27C570-DFE6-4A48-4B1B-667E915641CA}"/>
              </a:ext>
            </a:extLst>
          </p:cNvPr>
          <p:cNvSpPr/>
          <p:nvPr/>
        </p:nvSpPr>
        <p:spPr>
          <a:xfrm>
            <a:off x="8336131" y="3429000"/>
            <a:ext cx="2627790" cy="169798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66206" y="3004457"/>
            <a:ext cx="6444808" cy="0"/>
          </a:xfrm>
          <a:prstGeom prst="line">
            <a:avLst/>
          </a:prstGeom>
          <a:ln w="28575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859383" y="1429304"/>
            <a:ext cx="2378341" cy="1575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4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D8A757-1D50-52E5-C9AD-5B9A6A1DB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A0A0A"/>
                </a:solidFill>
                <a:effectLst/>
                <a:latin typeface="Roboto" panose="02000000000000000000" pitchFamily="2" charset="0"/>
              </a:rPr>
              <a:t>YouTube Premium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C421E1-DC4C-BF2A-E23A-EE84E9C9FE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6946" y="1694506"/>
            <a:ext cx="9918399" cy="1867659"/>
          </a:xfrm>
        </p:spPr>
        <p:txBody>
          <a:bodyPr>
            <a:noAutofit/>
          </a:bodyPr>
          <a:lstStyle/>
          <a:p>
            <a:pPr algn="l"/>
            <a:r>
              <a:rPr lang="en-GB" sz="2000" b="0" i="0" dirty="0">
                <a:solidFill>
                  <a:srgbClr val="0A0A0A"/>
                </a:solidFill>
                <a:effectLst/>
              </a:rPr>
              <a:t>Just like Netflix, YouTube has also launched its subscription-based </a:t>
            </a:r>
            <a:r>
              <a:rPr lang="en-GB" sz="2000" dirty="0">
                <a:solidFill>
                  <a:srgbClr val="BE1E2D"/>
                </a:solidFill>
              </a:rPr>
              <a:t>pr</a:t>
            </a:r>
            <a:r>
              <a:rPr lang="en-GB" sz="2000" b="0" i="0" strike="noStrike" dirty="0">
                <a:solidFill>
                  <a:srgbClr val="BE1E2D"/>
                </a:solidFill>
                <a:effectLst/>
              </a:rPr>
              <a:t>emium revenue model</a:t>
            </a:r>
            <a:r>
              <a:rPr lang="en-GB" sz="2000" b="0" i="0" dirty="0">
                <a:solidFill>
                  <a:srgbClr val="0A0A0A"/>
                </a:solidFill>
                <a:effectLst/>
              </a:rPr>
              <a:t>, YouTube Premium, which gives you an enhanced, uninterrupted experience across YouTube, YouTube Music, and YouTube Gaming.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b="1" dirty="0">
                <a:solidFill>
                  <a:schemeClr val="tx1"/>
                </a:solidFill>
              </a:rPr>
              <a:t>Ad-free videos 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b="1" dirty="0">
                <a:solidFill>
                  <a:schemeClr val="tx1"/>
                </a:solidFill>
              </a:rPr>
              <a:t>YouTube Music Premium access</a:t>
            </a:r>
            <a:endParaRPr lang="en-GB" sz="2000" b="1" dirty="0">
              <a:solidFill>
                <a:schemeClr val="tx1"/>
              </a:solidFill>
              <a:latin typeface="Roboto" panose="02000000000000000000" pitchFamily="2" charset="0"/>
            </a:endParaRP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b="1" dirty="0">
                <a:solidFill>
                  <a:schemeClr val="tx1"/>
                </a:solidFill>
              </a:rPr>
              <a:t>Offline videos and songs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b="1" dirty="0">
                <a:solidFill>
                  <a:schemeClr val="tx1"/>
                </a:solidFill>
              </a:rPr>
              <a:t>Access to exclusive </a:t>
            </a:r>
            <a:r>
              <a:rPr lang="en-GB" sz="2000" b="1" dirty="0">
                <a:solidFill>
                  <a:srgbClr val="FF0000"/>
                </a:solidFill>
              </a:rPr>
              <a:t>YouTube Premium content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b="1" dirty="0">
                <a:solidFill>
                  <a:schemeClr val="tx1"/>
                </a:solidFill>
              </a:rPr>
              <a:t>Background play when using other apps or when your screen’s off</a:t>
            </a:r>
            <a:endParaRPr lang="en-GB" sz="2000" b="1" dirty="0">
              <a:solidFill>
                <a:schemeClr val="tx1"/>
              </a:solidFill>
              <a:latin typeface="Roboto" panose="02000000000000000000" pitchFamily="2" charset="0"/>
            </a:endParaRPr>
          </a:p>
          <a:p>
            <a:endParaRPr lang="en-US" sz="2000" b="1" dirty="0">
              <a:solidFill>
                <a:schemeClr val="tx1"/>
              </a:solidFill>
            </a:endParaRPr>
          </a:p>
          <a:p>
            <a:pPr algn="l"/>
            <a:endParaRPr lang="en-GB" sz="2000" b="0" i="0" dirty="0">
              <a:solidFill>
                <a:srgbClr val="0A0A0A"/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281" y="3420718"/>
            <a:ext cx="3934374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2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_win32_fixed.potx" id="{9A9BE078-57A7-48B2-9D33-8EFC365D262A}" vid="{66905093-CF97-471D-A25F-2AFDA55216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</Template>
  <TotalTime>1220</TotalTime>
  <Words>873</Words>
  <Application>Microsoft Office PowerPoint</Application>
  <PresentationFormat>Widescreen</PresentationFormat>
  <Paragraphs>130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Arial</vt:lpstr>
      <vt:lpstr>Arial Black</vt:lpstr>
      <vt:lpstr>Arial Rounded MT Bold</vt:lpstr>
      <vt:lpstr>Bell MT</vt:lpstr>
      <vt:lpstr>Calibri</vt:lpstr>
      <vt:lpstr>Cavolini</vt:lpstr>
      <vt:lpstr>Courier New</vt:lpstr>
      <vt:lpstr>Gabriola</vt:lpstr>
      <vt:lpstr>Palatino Linotype</vt:lpstr>
      <vt:lpstr>Roboto</vt:lpstr>
      <vt:lpstr>Segoe UI</vt:lpstr>
      <vt:lpstr>Segoe UI Black</vt:lpstr>
      <vt:lpstr>Segoe UI Light</vt:lpstr>
      <vt:lpstr>WelcomeDoc</vt:lpstr>
      <vt:lpstr>YouTube Business model</vt:lpstr>
      <vt:lpstr>Meet our team</vt:lpstr>
      <vt:lpstr>YouTube</vt:lpstr>
      <vt:lpstr>PowerPoint Presentation</vt:lpstr>
      <vt:lpstr>How Does YouTube Make Money?</vt:lpstr>
      <vt:lpstr>Sponsored Videos</vt:lpstr>
      <vt:lpstr>Embedded Advertisements</vt:lpstr>
      <vt:lpstr>Landing Page Advertisements</vt:lpstr>
      <vt:lpstr>YouTube Premium</vt:lpstr>
      <vt:lpstr>Continued.. </vt:lpstr>
      <vt:lpstr>Affiliate Earning</vt:lpstr>
      <vt:lpstr>Channel Membership</vt:lpstr>
      <vt:lpstr>YouTube TV</vt:lpstr>
      <vt:lpstr>PowerPoint Presentation</vt:lpstr>
      <vt:lpstr>4 steps </vt:lpstr>
      <vt:lpstr>How to create channel?</vt:lpstr>
      <vt:lpstr>Upload Profile pic and Channel Name</vt:lpstr>
      <vt:lpstr> How to fix settings? </vt:lpstr>
      <vt:lpstr>Navigate to Settings</vt:lpstr>
      <vt:lpstr>How to customize channel? </vt:lpstr>
      <vt:lpstr>Branding </vt:lpstr>
      <vt:lpstr>Basic Info </vt:lpstr>
      <vt:lpstr>How to verify channel? </vt:lpstr>
      <vt:lpstr>PowerPoint Presentation</vt:lpstr>
      <vt:lpstr>Join the YouTube Partner Program</vt:lpstr>
      <vt:lpstr>What YouTube Checks when Reviews Channel?</vt:lpstr>
      <vt:lpstr>Sell products or merchandise</vt:lpstr>
      <vt:lpstr>Sponsorships</vt:lpstr>
      <vt:lpstr> Become an affiliate marketer</vt:lpstr>
      <vt:lpstr>Crowdfund your next creative project</vt:lpstr>
      <vt:lpstr>Support you through “fan funding”</vt:lpstr>
      <vt:lpstr>License your content to the media</vt:lpstr>
      <vt:lpstr>PowerPoint Presentation</vt:lpstr>
      <vt:lpstr>  How to get paid on YouTube?</vt:lpstr>
      <vt:lpstr>PowerPoint Presentation</vt:lpstr>
      <vt:lpstr> How much money do YouTubers make per year?</vt:lpstr>
      <vt:lpstr>Any Questions?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 Business model</dc:title>
  <dc:creator>Laiba binta tahir</dc:creator>
  <cp:keywords/>
  <cp:lastModifiedBy>Arfah Ali</cp:lastModifiedBy>
  <cp:revision>117</cp:revision>
  <dcterms:created xsi:type="dcterms:W3CDTF">2023-04-24T13:46:20Z</dcterms:created>
  <dcterms:modified xsi:type="dcterms:W3CDTF">2023-05-06T14:16:26Z</dcterms:modified>
  <cp:version/>
</cp:coreProperties>
</file>